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79"/>
  </p:notesMasterIdLst>
  <p:handoutMasterIdLst>
    <p:handoutMasterId r:id="rId80"/>
  </p:handoutMasterIdLst>
  <p:sldIdLst>
    <p:sldId id="256" r:id="rId2"/>
    <p:sldId id="353" r:id="rId3"/>
    <p:sldId id="354" r:id="rId4"/>
    <p:sldId id="355" r:id="rId5"/>
    <p:sldId id="263" r:id="rId6"/>
    <p:sldId id="317" r:id="rId7"/>
    <p:sldId id="356" r:id="rId8"/>
    <p:sldId id="357" r:id="rId9"/>
    <p:sldId id="358" r:id="rId10"/>
    <p:sldId id="318" r:id="rId11"/>
    <p:sldId id="336" r:id="rId12"/>
    <p:sldId id="319" r:id="rId13"/>
    <p:sldId id="338" r:id="rId14"/>
    <p:sldId id="327" r:id="rId15"/>
    <p:sldId id="340" r:id="rId16"/>
    <p:sldId id="341" r:id="rId17"/>
    <p:sldId id="342" r:id="rId18"/>
    <p:sldId id="343" r:id="rId19"/>
    <p:sldId id="410" r:id="rId20"/>
    <p:sldId id="346" r:id="rId21"/>
    <p:sldId id="347" r:id="rId22"/>
    <p:sldId id="409" r:id="rId23"/>
    <p:sldId id="348" r:id="rId24"/>
    <p:sldId id="349" r:id="rId25"/>
    <p:sldId id="350" r:id="rId26"/>
    <p:sldId id="351" r:id="rId27"/>
    <p:sldId id="352" r:id="rId28"/>
    <p:sldId id="359" r:id="rId29"/>
    <p:sldId id="360" r:id="rId30"/>
    <p:sldId id="361" r:id="rId31"/>
    <p:sldId id="362" r:id="rId32"/>
    <p:sldId id="363" r:id="rId33"/>
    <p:sldId id="364" r:id="rId34"/>
    <p:sldId id="365" r:id="rId35"/>
    <p:sldId id="366" r:id="rId36"/>
    <p:sldId id="367" r:id="rId37"/>
    <p:sldId id="368" r:id="rId38"/>
    <p:sldId id="369" r:id="rId39"/>
    <p:sldId id="370" r:id="rId40"/>
    <p:sldId id="371" r:id="rId41"/>
    <p:sldId id="372" r:id="rId42"/>
    <p:sldId id="373" r:id="rId43"/>
    <p:sldId id="374" r:id="rId44"/>
    <p:sldId id="375" r:id="rId45"/>
    <p:sldId id="376" r:id="rId46"/>
    <p:sldId id="377" r:id="rId47"/>
    <p:sldId id="378" r:id="rId48"/>
    <p:sldId id="379" r:id="rId49"/>
    <p:sldId id="380" r:id="rId50"/>
    <p:sldId id="381" r:id="rId51"/>
    <p:sldId id="382" r:id="rId52"/>
    <p:sldId id="383" r:id="rId53"/>
    <p:sldId id="384" r:id="rId54"/>
    <p:sldId id="385" r:id="rId55"/>
    <p:sldId id="386" r:id="rId56"/>
    <p:sldId id="387" r:id="rId57"/>
    <p:sldId id="388" r:id="rId58"/>
    <p:sldId id="389" r:id="rId59"/>
    <p:sldId id="390" r:id="rId60"/>
    <p:sldId id="391" r:id="rId61"/>
    <p:sldId id="392" r:id="rId62"/>
    <p:sldId id="393" r:id="rId63"/>
    <p:sldId id="394" r:id="rId64"/>
    <p:sldId id="395" r:id="rId65"/>
    <p:sldId id="396" r:id="rId66"/>
    <p:sldId id="397" r:id="rId67"/>
    <p:sldId id="398" r:id="rId68"/>
    <p:sldId id="399" r:id="rId69"/>
    <p:sldId id="400" r:id="rId70"/>
    <p:sldId id="401" r:id="rId71"/>
    <p:sldId id="402" r:id="rId72"/>
    <p:sldId id="403" r:id="rId73"/>
    <p:sldId id="404" r:id="rId74"/>
    <p:sldId id="405" r:id="rId75"/>
    <p:sldId id="406" r:id="rId76"/>
    <p:sldId id="407" r:id="rId77"/>
    <p:sldId id="408" r:id="rId78"/>
  </p:sldIdLst>
  <p:sldSz cx="9144000" cy="6858000" type="screen4x3"/>
  <p:notesSz cx="6858000" cy="9144000"/>
  <p:defaultTextStyle>
    <a:defPPr>
      <a:defRPr lang="en-US"/>
    </a:defPPr>
    <a:lvl1pPr algn="l" rtl="0" eaLnBrk="0" fontAlgn="base" hangingPunct="0">
      <a:spcBef>
        <a:spcPct val="0"/>
      </a:spcBef>
      <a:spcAft>
        <a:spcPct val="0"/>
      </a:spcAft>
      <a:defRPr sz="1600" kern="1200">
        <a:solidFill>
          <a:schemeClr val="tx1"/>
        </a:solidFill>
        <a:latin typeface="Tahoma" pitchFamily="34" charset="0"/>
        <a:ea typeface="+mn-ea"/>
        <a:cs typeface="+mn-cs"/>
      </a:defRPr>
    </a:lvl1pPr>
    <a:lvl2pPr marL="457200" algn="l" rtl="0" eaLnBrk="0" fontAlgn="base" hangingPunct="0">
      <a:spcBef>
        <a:spcPct val="0"/>
      </a:spcBef>
      <a:spcAft>
        <a:spcPct val="0"/>
      </a:spcAft>
      <a:defRPr sz="1600" kern="1200">
        <a:solidFill>
          <a:schemeClr val="tx1"/>
        </a:solidFill>
        <a:latin typeface="Tahoma" pitchFamily="34" charset="0"/>
        <a:ea typeface="+mn-ea"/>
        <a:cs typeface="+mn-cs"/>
      </a:defRPr>
    </a:lvl2pPr>
    <a:lvl3pPr marL="914400" algn="l" rtl="0" eaLnBrk="0" fontAlgn="base" hangingPunct="0">
      <a:spcBef>
        <a:spcPct val="0"/>
      </a:spcBef>
      <a:spcAft>
        <a:spcPct val="0"/>
      </a:spcAft>
      <a:defRPr sz="1600" kern="1200">
        <a:solidFill>
          <a:schemeClr val="tx1"/>
        </a:solidFill>
        <a:latin typeface="Tahoma" pitchFamily="34" charset="0"/>
        <a:ea typeface="+mn-ea"/>
        <a:cs typeface="+mn-cs"/>
      </a:defRPr>
    </a:lvl3pPr>
    <a:lvl4pPr marL="1371600" algn="l" rtl="0" eaLnBrk="0" fontAlgn="base" hangingPunct="0">
      <a:spcBef>
        <a:spcPct val="0"/>
      </a:spcBef>
      <a:spcAft>
        <a:spcPct val="0"/>
      </a:spcAft>
      <a:defRPr sz="1600" kern="1200">
        <a:solidFill>
          <a:schemeClr val="tx1"/>
        </a:solidFill>
        <a:latin typeface="Tahoma" pitchFamily="34" charset="0"/>
        <a:ea typeface="+mn-ea"/>
        <a:cs typeface="+mn-cs"/>
      </a:defRPr>
    </a:lvl4pPr>
    <a:lvl5pPr marL="1828800" algn="l" rtl="0" eaLnBrk="0" fontAlgn="base" hangingPunct="0">
      <a:spcBef>
        <a:spcPct val="0"/>
      </a:spcBef>
      <a:spcAft>
        <a:spcPct val="0"/>
      </a:spcAft>
      <a:defRPr sz="1600" kern="1200">
        <a:solidFill>
          <a:schemeClr val="tx1"/>
        </a:solidFill>
        <a:latin typeface="Tahoma" pitchFamily="34" charset="0"/>
        <a:ea typeface="+mn-ea"/>
        <a:cs typeface="+mn-cs"/>
      </a:defRPr>
    </a:lvl5pPr>
    <a:lvl6pPr marL="2286000" algn="l" defTabSz="914400" rtl="0" eaLnBrk="1" latinLnBrk="0" hangingPunct="1">
      <a:defRPr sz="1600" kern="1200">
        <a:solidFill>
          <a:schemeClr val="tx1"/>
        </a:solidFill>
        <a:latin typeface="Tahoma" pitchFamily="34" charset="0"/>
        <a:ea typeface="+mn-ea"/>
        <a:cs typeface="+mn-cs"/>
      </a:defRPr>
    </a:lvl6pPr>
    <a:lvl7pPr marL="2743200" algn="l" defTabSz="914400" rtl="0" eaLnBrk="1" latinLnBrk="0" hangingPunct="1">
      <a:defRPr sz="1600" kern="1200">
        <a:solidFill>
          <a:schemeClr val="tx1"/>
        </a:solidFill>
        <a:latin typeface="Tahoma" pitchFamily="34" charset="0"/>
        <a:ea typeface="+mn-ea"/>
        <a:cs typeface="+mn-cs"/>
      </a:defRPr>
    </a:lvl7pPr>
    <a:lvl8pPr marL="3200400" algn="l" defTabSz="914400" rtl="0" eaLnBrk="1" latinLnBrk="0" hangingPunct="1">
      <a:defRPr sz="1600" kern="1200">
        <a:solidFill>
          <a:schemeClr val="tx1"/>
        </a:solidFill>
        <a:latin typeface="Tahoma" pitchFamily="34" charset="0"/>
        <a:ea typeface="+mn-ea"/>
        <a:cs typeface="+mn-cs"/>
      </a:defRPr>
    </a:lvl8pPr>
    <a:lvl9pPr marL="3657600" algn="l" defTabSz="914400" rtl="0" eaLnBrk="1" latinLnBrk="0" hangingPunct="1">
      <a:defRPr sz="16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1" autoAdjust="0"/>
    <p:restoredTop sz="94651" autoAdjust="0"/>
  </p:normalViewPr>
  <p:slideViewPr>
    <p:cSldViewPr>
      <p:cViewPr varScale="1">
        <p:scale>
          <a:sx n="83" d="100"/>
          <a:sy n="83" d="100"/>
        </p:scale>
        <p:origin x="-1426"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4301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4301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4301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pPr>
              <a:defRPr/>
            </a:pPr>
            <a:fld id="{F48E3EBB-EB9F-4ED9-BB67-240EC4F85EA3}" type="slidenum">
              <a:rPr lang="en-US"/>
              <a:pPr>
                <a:defRPr/>
              </a:pPr>
              <a:t>‹#›</a:t>
            </a:fld>
            <a:endParaRPr lang="en-US"/>
          </a:p>
        </p:txBody>
      </p:sp>
    </p:spTree>
    <p:extLst>
      <p:ext uri="{BB962C8B-B14F-4D97-AF65-F5344CB8AC3E}">
        <p14:creationId xmlns:p14="http://schemas.microsoft.com/office/powerpoint/2010/main" xmlns="" val="22425575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276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235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76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76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276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pPr>
              <a:defRPr/>
            </a:pPr>
            <a:fld id="{0C043217-C34C-4E52-A89C-9355539AFCCC}" type="slidenum">
              <a:rPr lang="en-US"/>
              <a:pPr>
                <a:defRPr/>
              </a:pPr>
              <a:t>‹#›</a:t>
            </a:fld>
            <a:endParaRPr lang="en-US"/>
          </a:p>
        </p:txBody>
      </p:sp>
    </p:spTree>
    <p:extLst>
      <p:ext uri="{BB962C8B-B14F-4D97-AF65-F5344CB8AC3E}">
        <p14:creationId xmlns:p14="http://schemas.microsoft.com/office/powerpoint/2010/main" xmlns="" val="30212012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1</a:t>
            </a:fld>
            <a:endParaRPr lang="en-US"/>
          </a:p>
        </p:txBody>
      </p:sp>
    </p:spTree>
    <p:extLst>
      <p:ext uri="{BB962C8B-B14F-4D97-AF65-F5344CB8AC3E}">
        <p14:creationId xmlns:p14="http://schemas.microsoft.com/office/powerpoint/2010/main" xmlns="" val="4140348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16</a:t>
            </a:fld>
            <a:endParaRPr lang="en-US" smtClean="0"/>
          </a:p>
        </p:txBody>
      </p:sp>
    </p:spTree>
    <p:extLst>
      <p:ext uri="{BB962C8B-B14F-4D97-AF65-F5344CB8AC3E}">
        <p14:creationId xmlns:p14="http://schemas.microsoft.com/office/powerpoint/2010/main" xmlns="" val="3190170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17</a:t>
            </a:fld>
            <a:endParaRPr lang="en-US" smtClean="0"/>
          </a:p>
        </p:txBody>
      </p:sp>
    </p:spTree>
    <p:extLst>
      <p:ext uri="{BB962C8B-B14F-4D97-AF65-F5344CB8AC3E}">
        <p14:creationId xmlns:p14="http://schemas.microsoft.com/office/powerpoint/2010/main" xmlns="" val="976661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18</a:t>
            </a:fld>
            <a:endParaRPr lang="en-US" smtClean="0"/>
          </a:p>
        </p:txBody>
      </p:sp>
    </p:spTree>
    <p:extLst>
      <p:ext uri="{BB962C8B-B14F-4D97-AF65-F5344CB8AC3E}">
        <p14:creationId xmlns:p14="http://schemas.microsoft.com/office/powerpoint/2010/main" xmlns="" val="1241321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24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28</a:t>
            </a:fld>
            <a:endParaRPr lang="en-US" dirty="0"/>
          </a:p>
        </p:txBody>
      </p:sp>
    </p:spTree>
    <p:extLst>
      <p:ext uri="{BB962C8B-B14F-4D97-AF65-F5344CB8AC3E}">
        <p14:creationId xmlns="" xmlns:p14="http://schemas.microsoft.com/office/powerpoint/2010/main" val="4131339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29</a:t>
            </a:fld>
            <a:endParaRPr lang="en-US"/>
          </a:p>
        </p:txBody>
      </p:sp>
    </p:spTree>
    <p:extLst>
      <p:ext uri="{BB962C8B-B14F-4D97-AF65-F5344CB8AC3E}">
        <p14:creationId xmlns="" xmlns:p14="http://schemas.microsoft.com/office/powerpoint/2010/main" val="1849124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30</a:t>
            </a:fld>
            <a:endParaRPr lang="en-US"/>
          </a:p>
        </p:txBody>
      </p:sp>
    </p:spTree>
    <p:extLst>
      <p:ext uri="{BB962C8B-B14F-4D97-AF65-F5344CB8AC3E}">
        <p14:creationId xmlns="" xmlns:p14="http://schemas.microsoft.com/office/powerpoint/2010/main" val="2362169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31</a:t>
            </a:fld>
            <a:endParaRPr lang="en-US"/>
          </a:p>
        </p:txBody>
      </p:sp>
    </p:spTree>
    <p:extLst>
      <p:ext uri="{BB962C8B-B14F-4D97-AF65-F5344CB8AC3E}">
        <p14:creationId xmlns="" xmlns:p14="http://schemas.microsoft.com/office/powerpoint/2010/main" val="642320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32</a:t>
            </a:fld>
            <a:endParaRPr lang="en-US"/>
          </a:p>
        </p:txBody>
      </p:sp>
    </p:spTree>
    <p:extLst>
      <p:ext uri="{BB962C8B-B14F-4D97-AF65-F5344CB8AC3E}">
        <p14:creationId xmlns="" xmlns:p14="http://schemas.microsoft.com/office/powerpoint/2010/main" val="3841447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33</a:t>
            </a:fld>
            <a:endParaRPr lang="en-US"/>
          </a:p>
        </p:txBody>
      </p:sp>
    </p:spTree>
    <p:extLst>
      <p:ext uri="{BB962C8B-B14F-4D97-AF65-F5344CB8AC3E}">
        <p14:creationId xmlns="" xmlns:p14="http://schemas.microsoft.com/office/powerpoint/2010/main" val="2611938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5</a:t>
            </a:fld>
            <a:endParaRPr lang="en-US"/>
          </a:p>
        </p:txBody>
      </p:sp>
    </p:spTree>
    <p:extLst>
      <p:ext uri="{BB962C8B-B14F-4D97-AF65-F5344CB8AC3E}">
        <p14:creationId xmlns:p14="http://schemas.microsoft.com/office/powerpoint/2010/main" xmlns="" val="887971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34</a:t>
            </a:fld>
            <a:endParaRPr lang="en-US"/>
          </a:p>
        </p:txBody>
      </p:sp>
    </p:spTree>
    <p:extLst>
      <p:ext uri="{BB962C8B-B14F-4D97-AF65-F5344CB8AC3E}">
        <p14:creationId xmlns="" xmlns:p14="http://schemas.microsoft.com/office/powerpoint/2010/main" val="274352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35</a:t>
            </a:fld>
            <a:endParaRPr lang="en-US"/>
          </a:p>
        </p:txBody>
      </p:sp>
    </p:spTree>
    <p:extLst>
      <p:ext uri="{BB962C8B-B14F-4D97-AF65-F5344CB8AC3E}">
        <p14:creationId xmlns="" xmlns:p14="http://schemas.microsoft.com/office/powerpoint/2010/main" val="3510999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36</a:t>
            </a:fld>
            <a:endParaRPr lang="en-US"/>
          </a:p>
        </p:txBody>
      </p:sp>
    </p:spTree>
    <p:extLst>
      <p:ext uri="{BB962C8B-B14F-4D97-AF65-F5344CB8AC3E}">
        <p14:creationId xmlns="" xmlns:p14="http://schemas.microsoft.com/office/powerpoint/2010/main" val="2696931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37</a:t>
            </a:fld>
            <a:endParaRPr lang="en-US"/>
          </a:p>
        </p:txBody>
      </p:sp>
    </p:spTree>
    <p:extLst>
      <p:ext uri="{BB962C8B-B14F-4D97-AF65-F5344CB8AC3E}">
        <p14:creationId xmlns="" xmlns:p14="http://schemas.microsoft.com/office/powerpoint/2010/main" val="565611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38</a:t>
            </a:fld>
            <a:endParaRPr lang="en-US" smtClean="0"/>
          </a:p>
        </p:txBody>
      </p:sp>
    </p:spTree>
    <p:extLst>
      <p:ext uri="{BB962C8B-B14F-4D97-AF65-F5344CB8AC3E}">
        <p14:creationId xmlns="" xmlns:p14="http://schemas.microsoft.com/office/powerpoint/2010/main" val="1904437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39</a:t>
            </a:fld>
            <a:endParaRPr lang="en-US" smtClean="0"/>
          </a:p>
        </p:txBody>
      </p:sp>
    </p:spTree>
    <p:extLst>
      <p:ext uri="{BB962C8B-B14F-4D97-AF65-F5344CB8AC3E}">
        <p14:creationId xmlns="" xmlns:p14="http://schemas.microsoft.com/office/powerpoint/2010/main" val="1278615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40</a:t>
            </a:fld>
            <a:endParaRPr lang="en-US" smtClean="0"/>
          </a:p>
        </p:txBody>
      </p:sp>
    </p:spTree>
    <p:extLst>
      <p:ext uri="{BB962C8B-B14F-4D97-AF65-F5344CB8AC3E}">
        <p14:creationId xmlns="" xmlns:p14="http://schemas.microsoft.com/office/powerpoint/2010/main" val="1067654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41</a:t>
            </a:fld>
            <a:endParaRPr lang="en-US" smtClean="0"/>
          </a:p>
        </p:txBody>
      </p:sp>
    </p:spTree>
    <p:extLst>
      <p:ext uri="{BB962C8B-B14F-4D97-AF65-F5344CB8AC3E}">
        <p14:creationId xmlns="" xmlns:p14="http://schemas.microsoft.com/office/powerpoint/2010/main" val="1152358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42</a:t>
            </a:fld>
            <a:endParaRPr lang="en-US" smtClean="0"/>
          </a:p>
        </p:txBody>
      </p:sp>
    </p:spTree>
    <p:extLst>
      <p:ext uri="{BB962C8B-B14F-4D97-AF65-F5344CB8AC3E}">
        <p14:creationId xmlns="" xmlns:p14="http://schemas.microsoft.com/office/powerpoint/2010/main" val="14757275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43</a:t>
            </a:fld>
            <a:endParaRPr lang="en-US" smtClean="0"/>
          </a:p>
        </p:txBody>
      </p:sp>
    </p:spTree>
    <p:extLst>
      <p:ext uri="{BB962C8B-B14F-4D97-AF65-F5344CB8AC3E}">
        <p14:creationId xmlns="" xmlns:p14="http://schemas.microsoft.com/office/powerpoint/2010/main" val="2520345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6</a:t>
            </a:fld>
            <a:endParaRPr lang="en-US"/>
          </a:p>
        </p:txBody>
      </p:sp>
    </p:spTree>
    <p:extLst>
      <p:ext uri="{BB962C8B-B14F-4D97-AF65-F5344CB8AC3E}">
        <p14:creationId xmlns:p14="http://schemas.microsoft.com/office/powerpoint/2010/main" xmlns="" val="847003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44</a:t>
            </a:fld>
            <a:endParaRPr lang="en-US" smtClean="0"/>
          </a:p>
        </p:txBody>
      </p:sp>
    </p:spTree>
    <p:extLst>
      <p:ext uri="{BB962C8B-B14F-4D97-AF65-F5344CB8AC3E}">
        <p14:creationId xmlns="" xmlns:p14="http://schemas.microsoft.com/office/powerpoint/2010/main" val="34324653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45</a:t>
            </a:fld>
            <a:endParaRPr lang="en-US" smtClean="0"/>
          </a:p>
        </p:txBody>
      </p:sp>
    </p:spTree>
    <p:extLst>
      <p:ext uri="{BB962C8B-B14F-4D97-AF65-F5344CB8AC3E}">
        <p14:creationId xmlns="" xmlns:p14="http://schemas.microsoft.com/office/powerpoint/2010/main" val="2721901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46</a:t>
            </a:fld>
            <a:endParaRPr lang="en-US" smtClean="0"/>
          </a:p>
        </p:txBody>
      </p:sp>
    </p:spTree>
    <p:extLst>
      <p:ext uri="{BB962C8B-B14F-4D97-AF65-F5344CB8AC3E}">
        <p14:creationId xmlns="" xmlns:p14="http://schemas.microsoft.com/office/powerpoint/2010/main" val="28517565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47</a:t>
            </a:fld>
            <a:endParaRPr lang="en-US" smtClean="0"/>
          </a:p>
        </p:txBody>
      </p:sp>
    </p:spTree>
    <p:extLst>
      <p:ext uri="{BB962C8B-B14F-4D97-AF65-F5344CB8AC3E}">
        <p14:creationId xmlns="" xmlns:p14="http://schemas.microsoft.com/office/powerpoint/2010/main" val="17648467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48</a:t>
            </a:fld>
            <a:endParaRPr lang="en-US" smtClean="0"/>
          </a:p>
        </p:txBody>
      </p:sp>
    </p:spTree>
    <p:extLst>
      <p:ext uri="{BB962C8B-B14F-4D97-AF65-F5344CB8AC3E}">
        <p14:creationId xmlns="" xmlns:p14="http://schemas.microsoft.com/office/powerpoint/2010/main" val="3035185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49</a:t>
            </a:fld>
            <a:endParaRPr lang="en-US" smtClean="0"/>
          </a:p>
        </p:txBody>
      </p:sp>
    </p:spTree>
    <p:extLst>
      <p:ext uri="{BB962C8B-B14F-4D97-AF65-F5344CB8AC3E}">
        <p14:creationId xmlns="" xmlns:p14="http://schemas.microsoft.com/office/powerpoint/2010/main" val="2043993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50</a:t>
            </a:fld>
            <a:endParaRPr lang="en-US" smtClean="0"/>
          </a:p>
        </p:txBody>
      </p:sp>
    </p:spTree>
    <p:extLst>
      <p:ext uri="{BB962C8B-B14F-4D97-AF65-F5344CB8AC3E}">
        <p14:creationId xmlns="" xmlns:p14="http://schemas.microsoft.com/office/powerpoint/2010/main" val="23762189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51</a:t>
            </a:fld>
            <a:endParaRPr lang="en-US" smtClean="0"/>
          </a:p>
        </p:txBody>
      </p:sp>
    </p:spTree>
    <p:extLst>
      <p:ext uri="{BB962C8B-B14F-4D97-AF65-F5344CB8AC3E}">
        <p14:creationId xmlns="" xmlns:p14="http://schemas.microsoft.com/office/powerpoint/2010/main" val="39159344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52</a:t>
            </a:fld>
            <a:endParaRPr lang="en-US" smtClean="0"/>
          </a:p>
        </p:txBody>
      </p:sp>
    </p:spTree>
    <p:extLst>
      <p:ext uri="{BB962C8B-B14F-4D97-AF65-F5344CB8AC3E}">
        <p14:creationId xmlns="" xmlns:p14="http://schemas.microsoft.com/office/powerpoint/2010/main" val="37113929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53</a:t>
            </a:fld>
            <a:endParaRPr lang="en-US" smtClean="0"/>
          </a:p>
        </p:txBody>
      </p:sp>
    </p:spTree>
    <p:extLst>
      <p:ext uri="{BB962C8B-B14F-4D97-AF65-F5344CB8AC3E}">
        <p14:creationId xmlns="" xmlns:p14="http://schemas.microsoft.com/office/powerpoint/2010/main" val="330388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10</a:t>
            </a:fld>
            <a:endParaRPr lang="en-US" smtClean="0"/>
          </a:p>
        </p:txBody>
      </p:sp>
    </p:spTree>
    <p:extLst>
      <p:ext uri="{BB962C8B-B14F-4D97-AF65-F5344CB8AC3E}">
        <p14:creationId xmlns:p14="http://schemas.microsoft.com/office/powerpoint/2010/main" xmlns="" val="22172660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54</a:t>
            </a:fld>
            <a:endParaRPr lang="en-US" smtClean="0"/>
          </a:p>
        </p:txBody>
      </p:sp>
    </p:spTree>
    <p:extLst>
      <p:ext uri="{BB962C8B-B14F-4D97-AF65-F5344CB8AC3E}">
        <p14:creationId xmlns="" xmlns:p14="http://schemas.microsoft.com/office/powerpoint/2010/main" val="38233739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55</a:t>
            </a:fld>
            <a:endParaRPr lang="en-US" smtClean="0"/>
          </a:p>
        </p:txBody>
      </p:sp>
    </p:spTree>
    <p:extLst>
      <p:ext uri="{BB962C8B-B14F-4D97-AF65-F5344CB8AC3E}">
        <p14:creationId xmlns="" xmlns:p14="http://schemas.microsoft.com/office/powerpoint/2010/main" val="28208596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56</a:t>
            </a:fld>
            <a:endParaRPr lang="en-US" smtClean="0"/>
          </a:p>
        </p:txBody>
      </p:sp>
    </p:spTree>
    <p:extLst>
      <p:ext uri="{BB962C8B-B14F-4D97-AF65-F5344CB8AC3E}">
        <p14:creationId xmlns="" xmlns:p14="http://schemas.microsoft.com/office/powerpoint/2010/main" val="37696509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57</a:t>
            </a:fld>
            <a:endParaRPr lang="en-US" smtClean="0"/>
          </a:p>
        </p:txBody>
      </p:sp>
    </p:spTree>
    <p:extLst>
      <p:ext uri="{BB962C8B-B14F-4D97-AF65-F5344CB8AC3E}">
        <p14:creationId xmlns="" xmlns:p14="http://schemas.microsoft.com/office/powerpoint/2010/main" val="5643297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58</a:t>
            </a:fld>
            <a:endParaRPr lang="en-US" smtClean="0"/>
          </a:p>
        </p:txBody>
      </p:sp>
    </p:spTree>
    <p:extLst>
      <p:ext uri="{BB962C8B-B14F-4D97-AF65-F5344CB8AC3E}">
        <p14:creationId xmlns="" xmlns:p14="http://schemas.microsoft.com/office/powerpoint/2010/main" val="25921191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59</a:t>
            </a:fld>
            <a:endParaRPr lang="en-US" smtClean="0"/>
          </a:p>
        </p:txBody>
      </p:sp>
    </p:spTree>
    <p:extLst>
      <p:ext uri="{BB962C8B-B14F-4D97-AF65-F5344CB8AC3E}">
        <p14:creationId xmlns="" xmlns:p14="http://schemas.microsoft.com/office/powerpoint/2010/main" val="6635761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60</a:t>
            </a:fld>
            <a:endParaRPr lang="en-US" smtClean="0"/>
          </a:p>
        </p:txBody>
      </p:sp>
    </p:spTree>
    <p:extLst>
      <p:ext uri="{BB962C8B-B14F-4D97-AF65-F5344CB8AC3E}">
        <p14:creationId xmlns="" xmlns:p14="http://schemas.microsoft.com/office/powerpoint/2010/main" val="15894636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61</a:t>
            </a:fld>
            <a:endParaRPr lang="en-US" smtClean="0"/>
          </a:p>
        </p:txBody>
      </p:sp>
    </p:spTree>
    <p:extLst>
      <p:ext uri="{BB962C8B-B14F-4D97-AF65-F5344CB8AC3E}">
        <p14:creationId xmlns="" xmlns:p14="http://schemas.microsoft.com/office/powerpoint/2010/main" val="3291718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62</a:t>
            </a:fld>
            <a:endParaRPr lang="en-US"/>
          </a:p>
        </p:txBody>
      </p:sp>
    </p:spTree>
    <p:extLst>
      <p:ext uri="{BB962C8B-B14F-4D97-AF65-F5344CB8AC3E}">
        <p14:creationId xmlns="" xmlns:p14="http://schemas.microsoft.com/office/powerpoint/2010/main" val="30719673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63</a:t>
            </a:fld>
            <a:endParaRPr lang="en-US"/>
          </a:p>
        </p:txBody>
      </p:sp>
    </p:spTree>
    <p:extLst>
      <p:ext uri="{BB962C8B-B14F-4D97-AF65-F5344CB8AC3E}">
        <p14:creationId xmlns="" xmlns:p14="http://schemas.microsoft.com/office/powerpoint/2010/main" val="3033332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11</a:t>
            </a:fld>
            <a:endParaRPr lang="en-US" smtClean="0"/>
          </a:p>
        </p:txBody>
      </p:sp>
    </p:spTree>
    <p:extLst>
      <p:ext uri="{BB962C8B-B14F-4D97-AF65-F5344CB8AC3E}">
        <p14:creationId xmlns:p14="http://schemas.microsoft.com/office/powerpoint/2010/main" xmlns="" val="2691179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64</a:t>
            </a:fld>
            <a:endParaRPr lang="en-US"/>
          </a:p>
        </p:txBody>
      </p:sp>
    </p:spTree>
    <p:extLst>
      <p:ext uri="{BB962C8B-B14F-4D97-AF65-F5344CB8AC3E}">
        <p14:creationId xmlns="" xmlns:p14="http://schemas.microsoft.com/office/powerpoint/2010/main" val="19673922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65</a:t>
            </a:fld>
            <a:endParaRPr lang="en-US"/>
          </a:p>
        </p:txBody>
      </p:sp>
    </p:spTree>
    <p:extLst>
      <p:ext uri="{BB962C8B-B14F-4D97-AF65-F5344CB8AC3E}">
        <p14:creationId xmlns="" xmlns:p14="http://schemas.microsoft.com/office/powerpoint/2010/main" val="18060596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66</a:t>
            </a:fld>
            <a:endParaRPr lang="en-US"/>
          </a:p>
        </p:txBody>
      </p:sp>
    </p:spTree>
    <p:extLst>
      <p:ext uri="{BB962C8B-B14F-4D97-AF65-F5344CB8AC3E}">
        <p14:creationId xmlns="" xmlns:p14="http://schemas.microsoft.com/office/powerpoint/2010/main" val="342619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67</a:t>
            </a:fld>
            <a:endParaRPr lang="en-US"/>
          </a:p>
        </p:txBody>
      </p:sp>
    </p:spTree>
    <p:extLst>
      <p:ext uri="{BB962C8B-B14F-4D97-AF65-F5344CB8AC3E}">
        <p14:creationId xmlns="" xmlns:p14="http://schemas.microsoft.com/office/powerpoint/2010/main" val="34752912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68</a:t>
            </a:fld>
            <a:endParaRPr lang="en-US"/>
          </a:p>
        </p:txBody>
      </p:sp>
    </p:spTree>
    <p:extLst>
      <p:ext uri="{BB962C8B-B14F-4D97-AF65-F5344CB8AC3E}">
        <p14:creationId xmlns="" xmlns:p14="http://schemas.microsoft.com/office/powerpoint/2010/main" val="34430836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69</a:t>
            </a:fld>
            <a:endParaRPr lang="en-US"/>
          </a:p>
        </p:txBody>
      </p:sp>
    </p:spTree>
    <p:extLst>
      <p:ext uri="{BB962C8B-B14F-4D97-AF65-F5344CB8AC3E}">
        <p14:creationId xmlns="" xmlns:p14="http://schemas.microsoft.com/office/powerpoint/2010/main" val="56459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70</a:t>
            </a:fld>
            <a:endParaRPr lang="en-US"/>
          </a:p>
        </p:txBody>
      </p:sp>
    </p:spTree>
    <p:extLst>
      <p:ext uri="{BB962C8B-B14F-4D97-AF65-F5344CB8AC3E}">
        <p14:creationId xmlns="" xmlns:p14="http://schemas.microsoft.com/office/powerpoint/2010/main" val="2701971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71</a:t>
            </a:fld>
            <a:endParaRPr lang="en-US"/>
          </a:p>
        </p:txBody>
      </p:sp>
    </p:spTree>
    <p:extLst>
      <p:ext uri="{BB962C8B-B14F-4D97-AF65-F5344CB8AC3E}">
        <p14:creationId xmlns="" xmlns:p14="http://schemas.microsoft.com/office/powerpoint/2010/main" val="12796794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72</a:t>
            </a:fld>
            <a:endParaRPr lang="en-US"/>
          </a:p>
        </p:txBody>
      </p:sp>
    </p:spTree>
    <p:extLst>
      <p:ext uri="{BB962C8B-B14F-4D97-AF65-F5344CB8AC3E}">
        <p14:creationId xmlns="" xmlns:p14="http://schemas.microsoft.com/office/powerpoint/2010/main" val="34904493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73</a:t>
            </a:fld>
            <a:endParaRPr lang="en-US"/>
          </a:p>
        </p:txBody>
      </p:sp>
    </p:spTree>
    <p:extLst>
      <p:ext uri="{BB962C8B-B14F-4D97-AF65-F5344CB8AC3E}">
        <p14:creationId xmlns="" xmlns:p14="http://schemas.microsoft.com/office/powerpoint/2010/main" val="4174627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12</a:t>
            </a:fld>
            <a:endParaRPr lang="en-US" smtClean="0"/>
          </a:p>
        </p:txBody>
      </p:sp>
    </p:spTree>
    <p:extLst>
      <p:ext uri="{BB962C8B-B14F-4D97-AF65-F5344CB8AC3E}">
        <p14:creationId xmlns:p14="http://schemas.microsoft.com/office/powerpoint/2010/main" xmlns="" val="7221654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74</a:t>
            </a:fld>
            <a:endParaRPr lang="en-US"/>
          </a:p>
        </p:txBody>
      </p:sp>
    </p:spTree>
    <p:extLst>
      <p:ext uri="{BB962C8B-B14F-4D97-AF65-F5344CB8AC3E}">
        <p14:creationId xmlns="" xmlns:p14="http://schemas.microsoft.com/office/powerpoint/2010/main" val="3706402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75</a:t>
            </a:fld>
            <a:endParaRPr lang="en-US"/>
          </a:p>
        </p:txBody>
      </p:sp>
    </p:spTree>
    <p:extLst>
      <p:ext uri="{BB962C8B-B14F-4D97-AF65-F5344CB8AC3E}">
        <p14:creationId xmlns="" xmlns:p14="http://schemas.microsoft.com/office/powerpoint/2010/main" val="29476352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76</a:t>
            </a:fld>
            <a:endParaRPr lang="en-US"/>
          </a:p>
        </p:txBody>
      </p:sp>
    </p:spTree>
    <p:extLst>
      <p:ext uri="{BB962C8B-B14F-4D97-AF65-F5344CB8AC3E}">
        <p14:creationId xmlns="" xmlns:p14="http://schemas.microsoft.com/office/powerpoint/2010/main" val="9955567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77</a:t>
            </a:fld>
            <a:endParaRPr lang="en-US"/>
          </a:p>
        </p:txBody>
      </p:sp>
    </p:spTree>
    <p:extLst>
      <p:ext uri="{BB962C8B-B14F-4D97-AF65-F5344CB8AC3E}">
        <p14:creationId xmlns="" xmlns:p14="http://schemas.microsoft.com/office/powerpoint/2010/main" val="4249851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13</a:t>
            </a:fld>
            <a:endParaRPr lang="en-US" smtClean="0"/>
          </a:p>
        </p:txBody>
      </p:sp>
    </p:spTree>
    <p:extLst>
      <p:ext uri="{BB962C8B-B14F-4D97-AF65-F5344CB8AC3E}">
        <p14:creationId xmlns:p14="http://schemas.microsoft.com/office/powerpoint/2010/main" xmlns="" val="2517526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14</a:t>
            </a:fld>
            <a:endParaRPr lang="en-US" smtClean="0"/>
          </a:p>
        </p:txBody>
      </p:sp>
    </p:spTree>
    <p:extLst>
      <p:ext uri="{BB962C8B-B14F-4D97-AF65-F5344CB8AC3E}">
        <p14:creationId xmlns:p14="http://schemas.microsoft.com/office/powerpoint/2010/main" xmlns="" val="92209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15</a:t>
            </a:fld>
            <a:endParaRPr lang="en-US" smtClean="0"/>
          </a:p>
        </p:txBody>
      </p:sp>
    </p:spTree>
    <p:extLst>
      <p:ext uri="{BB962C8B-B14F-4D97-AF65-F5344CB8AC3E}">
        <p14:creationId xmlns:p14="http://schemas.microsoft.com/office/powerpoint/2010/main" xmlns="" val="2890263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en-US"/>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en-US"/>
            </a:p>
          </p:txBody>
        </p:sp>
      </p:grpSp>
      <p:sp>
        <p:nvSpPr>
          <p:cNvPr id="25612" name="Rectangle 12"/>
          <p:cNvSpPr>
            <a:spLocks noGrp="1" noChangeArrowheads="1"/>
          </p:cNvSpPr>
          <p:nvPr>
            <p:ph type="ctrTitle"/>
          </p:nvPr>
        </p:nvSpPr>
        <p:spPr>
          <a:xfrm>
            <a:off x="990600" y="1676400"/>
            <a:ext cx="7772400" cy="1462088"/>
          </a:xfrm>
        </p:spPr>
        <p:txBody>
          <a:bodyPr/>
          <a:lstStyle>
            <a:lvl1pPr>
              <a:defRPr/>
            </a:lvl1pPr>
          </a:lstStyle>
          <a:p>
            <a:r>
              <a:rPr lang="en-US"/>
              <a:t>Click to edit Master title style</a:t>
            </a:r>
          </a:p>
        </p:txBody>
      </p:sp>
      <p:sp>
        <p:nvSpPr>
          <p:cNvPr id="25613"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66EDFFD3-B2AB-41C9-810F-E7CDC7A70237}"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D510536E-9FDD-4421-9B37-54552EBC735D}"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214313"/>
            <a:ext cx="1951038" cy="5918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50938" y="214313"/>
            <a:ext cx="5700712" cy="5918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0486BF4F-90C0-410F-91A5-D74FEC3217B7}"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793037" cy="14620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82688" y="2017713"/>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94749497-F451-4D4A-BFAF-599A5A5D0401}"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793037" cy="14620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82688" y="2017713"/>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145088" y="2017713"/>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5145088" y="4151313"/>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11"/>
          <p:cNvSpPr>
            <a:spLocks noGrp="1" noChangeArrowheads="1"/>
          </p:cNvSpPr>
          <p:nvPr>
            <p:ph type="dt" sz="half" idx="10"/>
          </p:nvPr>
        </p:nvSpPr>
        <p:spPr>
          <a:ln/>
        </p:spPr>
        <p:txBody>
          <a:bodyPr/>
          <a:lstStyle>
            <a:lvl1pPr>
              <a:defRPr/>
            </a:lvl1pPr>
          </a:lstStyle>
          <a:p>
            <a:pPr>
              <a:defRPr/>
            </a:pPr>
            <a:endParaRPr lang="en-US"/>
          </a:p>
        </p:txBody>
      </p:sp>
      <p:sp>
        <p:nvSpPr>
          <p:cNvPr id="7" name="Rectangle 12"/>
          <p:cNvSpPr>
            <a:spLocks noGrp="1" noChangeArrowheads="1"/>
          </p:cNvSpPr>
          <p:nvPr>
            <p:ph type="ftr" sz="quarter" idx="11"/>
          </p:nvPr>
        </p:nvSpPr>
        <p:spPr>
          <a:ln/>
        </p:spPr>
        <p:txBody>
          <a:bodyPr/>
          <a:lstStyle>
            <a:lvl1pPr>
              <a:defRPr/>
            </a:lvl1pPr>
          </a:lstStyle>
          <a:p>
            <a:pPr>
              <a:defRPr/>
            </a:pPr>
            <a:endParaRPr lang="en-US"/>
          </a:p>
        </p:txBody>
      </p:sp>
      <p:sp>
        <p:nvSpPr>
          <p:cNvPr id="8" name="Rectangle 13"/>
          <p:cNvSpPr>
            <a:spLocks noGrp="1" noChangeArrowheads="1"/>
          </p:cNvSpPr>
          <p:nvPr>
            <p:ph type="sldNum" sz="quarter" idx="12"/>
          </p:nvPr>
        </p:nvSpPr>
        <p:spPr>
          <a:ln/>
        </p:spPr>
        <p:txBody>
          <a:bodyPr/>
          <a:lstStyle>
            <a:lvl1pPr>
              <a:defRPr/>
            </a:lvl1pPr>
          </a:lstStyle>
          <a:p>
            <a:pPr>
              <a:defRPr/>
            </a:pPr>
            <a:fld id="{AA72D7E8-04A2-4272-9F57-8A4B569AA698}"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CA95A919-286D-4F00-BCB7-7A0B74DE79FB}"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DA0627B7-6776-4A55-A4AC-65F16D8172CD}"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97AE1A08-4B44-4798-8F9D-6AEE9A335758}"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69E4547A-2F1A-4A39-8E3B-06E3C0A072E8}"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5A878752-B87A-4FCD-97C6-565A3C075A97}"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ln/>
        </p:spPr>
        <p:txBody>
          <a:bodyPr/>
          <a:lstStyle>
            <a:lvl1pPr>
              <a:defRPr/>
            </a:lvl1pPr>
          </a:lstStyle>
          <a:p>
            <a:pPr>
              <a:defRPr/>
            </a:pPr>
            <a:fld id="{82632CF9-F83F-4833-8536-F3DB2D764628}"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024FD543-9517-43F6-826D-782AF1921C63}"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5B5D2681-50FC-4AA2-8C99-DE19AF538CF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400"/>
          </a:p>
        </p:txBody>
      </p:sp>
      <p:sp>
        <p:nvSpPr>
          <p:cNvPr id="24579"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defRPr/>
            </a:pPr>
            <a:endParaRPr kumimoji="1" lang="en-US" sz="2400"/>
          </a:p>
        </p:txBody>
      </p:sp>
      <p:sp>
        <p:nvSpPr>
          <p:cNvPr id="24580"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eaLnBrk="1" hangingPunct="1">
              <a:defRPr/>
            </a:pPr>
            <a:endParaRPr kumimoji="1" lang="en-US" sz="2400"/>
          </a:p>
        </p:txBody>
      </p:sp>
      <p:sp>
        <p:nvSpPr>
          <p:cNvPr id="24581"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defRPr/>
            </a:pPr>
            <a:endParaRPr kumimoji="1" lang="en-US" sz="2400"/>
          </a:p>
        </p:txBody>
      </p:sp>
      <p:sp>
        <p:nvSpPr>
          <p:cNvPr id="24582"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defRPr/>
            </a:pPr>
            <a:endParaRPr kumimoji="1" lang="en-US" sz="2400"/>
          </a:p>
        </p:txBody>
      </p:sp>
      <p:sp>
        <p:nvSpPr>
          <p:cNvPr id="24583"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eaLnBrk="1" hangingPunct="1">
              <a:defRPr/>
            </a:pPr>
            <a:endParaRPr kumimoji="1" lang="en-US" sz="2400"/>
          </a:p>
        </p:txBody>
      </p:sp>
      <p:sp>
        <p:nvSpPr>
          <p:cNvPr id="24584"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defRPr/>
            </a:pPr>
            <a:endParaRPr kumimoji="1" lang="en-US" sz="2400"/>
          </a:p>
        </p:txBody>
      </p:sp>
      <p:sp>
        <p:nvSpPr>
          <p:cNvPr id="2057"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2058"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4587"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vl1pPr>
          </a:lstStyle>
          <a:p>
            <a:pPr>
              <a:defRPr/>
            </a:pPr>
            <a:endParaRPr lang="en-US"/>
          </a:p>
        </p:txBody>
      </p:sp>
      <p:sp>
        <p:nvSpPr>
          <p:cNvPr id="24588"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vl1pPr>
          </a:lstStyle>
          <a:p>
            <a:pPr>
              <a:defRPr/>
            </a:pPr>
            <a:endParaRPr lang="en-US"/>
          </a:p>
        </p:txBody>
      </p:sp>
      <p:sp>
        <p:nvSpPr>
          <p:cNvPr id="24589"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lvl1pPr>
          </a:lstStyle>
          <a:p>
            <a:pPr>
              <a:defRPr/>
            </a:pPr>
            <a:fld id="{6D2D1C29-CD60-4B8E-ACFF-A46D5D26727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60"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23andme.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nytimes.com/2012/02/19/magazine/shopping-habits.html?pagewanted=1&amp;_r=2&amp;hp&amp;"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Scientific_method" TargetMode="External"/><Relationship Id="rId7" Type="http://schemas.openxmlformats.org/officeDocument/2006/relationships/hyperlink" Target="https://pafnuty.wordpress.com/2013/03/15/reading-log-mad-skills-new-analysis-practices-for-big-data-cohen/"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en.wikipedia.org/wiki/Applied_information_economics" TargetMode="External"/><Relationship Id="rId5" Type="http://schemas.openxmlformats.org/officeDocument/2006/relationships/hyperlink" Target="http://www.informationweek.com/software/information-management/analytics-at-work-qanda-with-tom-davenport/d/d-id/1085869?" TargetMode="External"/><Relationship Id="rId4" Type="http://schemas.openxmlformats.org/officeDocument/2006/relationships/hyperlink" Target="https://en.wikipedia.org/wiki/Cross_Industry_Standard_Process_for_Data_Minin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357158" y="1219200"/>
            <a:ext cx="8358246" cy="1371600"/>
          </a:xfrm>
        </p:spPr>
        <p:txBody>
          <a:bodyPr/>
          <a:lstStyle/>
          <a:p>
            <a:pPr algn="ctr" eaLnBrk="1" hangingPunct="1"/>
            <a:r>
              <a:rPr lang="en-US" dirty="0" smtClean="0"/>
              <a:t>Data Science </a:t>
            </a:r>
            <a:br>
              <a:rPr lang="en-US" dirty="0" smtClean="0"/>
            </a:br>
            <a:r>
              <a:rPr lang="en-US" dirty="0" smtClean="0"/>
              <a:t> </a:t>
            </a:r>
            <a:r>
              <a:rPr lang="en-US" sz="3600" dirty="0" smtClean="0">
                <a:solidFill>
                  <a:srgbClr val="FF0000"/>
                </a:solidFill>
                <a:cs typeface="Arial" pitchFamily="34" charset="0"/>
              </a:rPr>
              <a:t>Chapter 1: Introduction to Big Data</a:t>
            </a:r>
          </a:p>
        </p:txBody>
      </p:sp>
      <p:sp>
        <p:nvSpPr>
          <p:cNvPr id="3" name="Content Placeholder 2"/>
          <p:cNvSpPr txBox="1">
            <a:spLocks/>
          </p:cNvSpPr>
          <p:nvPr/>
        </p:nvSpPr>
        <p:spPr bwMode="auto">
          <a:xfrm>
            <a:off x="785786" y="3214686"/>
            <a:ext cx="7929618" cy="31432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defRPr/>
            </a:pPr>
            <a:r>
              <a:rPr kumimoji="0" lang="en-IN" sz="3200" b="0" i="0" u="none" strike="noStrike" kern="0" cap="none" spc="0" normalizeH="0" baseline="0" noProof="0" dirty="0" smtClean="0">
                <a:ln>
                  <a:noFill/>
                </a:ln>
                <a:solidFill>
                  <a:srgbClr val="FF0000"/>
                </a:solidFill>
                <a:effectLst/>
                <a:uLnTx/>
                <a:uFillTx/>
                <a:latin typeface="+mn-lt"/>
                <a:ea typeface="+mn-ea"/>
                <a:cs typeface="+mn-cs"/>
              </a:rPr>
              <a:t>Agenda</a:t>
            </a:r>
          </a:p>
          <a:p>
            <a:pPr marL="514350" marR="0" lvl="0" indent="-514350" defTabSz="914400" rtl="0" eaLnBrk="0" fontAlgn="base" latinLnBrk="0" hangingPunct="0">
              <a:lnSpc>
                <a:spcPct val="100000"/>
              </a:lnSpc>
              <a:spcBef>
                <a:spcPct val="20000"/>
              </a:spcBef>
              <a:spcAft>
                <a:spcPct val="0"/>
              </a:spcAft>
              <a:buClr>
                <a:schemeClr val="folHlink"/>
              </a:buClr>
              <a:buSzPct val="60000"/>
              <a:tabLst/>
              <a:defRPr/>
            </a:pPr>
            <a:r>
              <a:rPr kumimoji="0" lang="en-IN" sz="3200" b="0" i="0" u="none" strike="noStrike" kern="0" cap="none" spc="0" normalizeH="0" noProof="0" dirty="0" smtClean="0">
                <a:ln>
                  <a:noFill/>
                </a:ln>
                <a:effectLst/>
                <a:uLnTx/>
                <a:uFillTx/>
                <a:latin typeface="+mn-lt"/>
                <a:ea typeface="+mn-ea"/>
                <a:cs typeface="+mn-cs"/>
              </a:rPr>
              <a:t>What is Big Data?</a:t>
            </a:r>
          </a:p>
          <a:p>
            <a:pPr marL="514350" marR="0" lvl="0" indent="-514350" defTabSz="914400" rtl="0" eaLnBrk="0" fontAlgn="base" latinLnBrk="0" hangingPunct="0">
              <a:lnSpc>
                <a:spcPct val="100000"/>
              </a:lnSpc>
              <a:spcBef>
                <a:spcPct val="20000"/>
              </a:spcBef>
              <a:spcAft>
                <a:spcPct val="0"/>
              </a:spcAft>
              <a:buClr>
                <a:schemeClr val="folHlink"/>
              </a:buClr>
              <a:buSzPct val="60000"/>
              <a:tabLst/>
              <a:defRPr/>
            </a:pPr>
            <a:r>
              <a:rPr lang="en-IN" sz="3200" kern="0" dirty="0" smtClean="0">
                <a:latin typeface="+mn-lt"/>
              </a:rPr>
              <a:t>What is Data Science?</a:t>
            </a:r>
          </a:p>
          <a:p>
            <a:pPr marL="514350" marR="0" lvl="0" indent="-514350" defTabSz="914400" rtl="0" eaLnBrk="0" fontAlgn="base" latinLnBrk="0" hangingPunct="0">
              <a:lnSpc>
                <a:spcPct val="100000"/>
              </a:lnSpc>
              <a:spcBef>
                <a:spcPct val="20000"/>
              </a:spcBef>
              <a:spcAft>
                <a:spcPct val="0"/>
              </a:spcAft>
              <a:buClr>
                <a:schemeClr val="folHlink"/>
              </a:buClr>
              <a:buSzPct val="60000"/>
              <a:tabLst/>
              <a:defRPr/>
            </a:pPr>
            <a:r>
              <a:rPr kumimoji="0" lang="en-IN" sz="3200" b="0" i="0" u="none" strike="noStrike" kern="0" cap="none" spc="0" normalizeH="0" noProof="0" dirty="0" smtClean="0">
                <a:ln>
                  <a:noFill/>
                </a:ln>
                <a:effectLst/>
                <a:uLnTx/>
                <a:uFillTx/>
                <a:latin typeface="+mn-lt"/>
                <a:ea typeface="+mn-ea"/>
                <a:cs typeface="+mn-cs"/>
              </a:rPr>
              <a:t>What is the relationship between Big Data and </a:t>
            </a:r>
            <a:r>
              <a:rPr kumimoji="0" lang="en-IN" sz="3200" b="0" i="0" u="none" strike="noStrike" kern="0" cap="none" spc="0" normalizeH="0" noProof="0" smtClean="0">
                <a:ln>
                  <a:noFill/>
                </a:ln>
                <a:effectLst/>
                <a:uLnTx/>
                <a:uFillTx/>
                <a:latin typeface="+mn-lt"/>
                <a:ea typeface="+mn-ea"/>
                <a:cs typeface="+mn-cs"/>
              </a:rPr>
              <a:t>Data Science?</a:t>
            </a:r>
            <a:endParaRPr kumimoji="0" lang="en-IN" sz="3200" b="0" i="0" u="none" strike="noStrike" kern="0" cap="none" spc="0" normalizeH="0" noProof="0" dirty="0" smtClean="0">
              <a:ln>
                <a:noFill/>
              </a:ln>
              <a:effectLst/>
              <a:uLnTx/>
              <a:uFillTx/>
              <a:latin typeface="+mn-lt"/>
              <a:ea typeface="+mn-ea"/>
              <a:cs typeface="+mn-cs"/>
            </a:endParaRPr>
          </a:p>
          <a:p>
            <a:pPr marL="514350" marR="0" lvl="0" indent="-514350" defTabSz="914400" rtl="0" eaLnBrk="0" fontAlgn="base" latinLnBrk="0" hangingPunct="0">
              <a:lnSpc>
                <a:spcPct val="100000"/>
              </a:lnSpc>
              <a:spcBef>
                <a:spcPct val="20000"/>
              </a:spcBef>
              <a:spcAft>
                <a:spcPct val="0"/>
              </a:spcAft>
              <a:buClr>
                <a:schemeClr val="folHlink"/>
              </a:buClr>
              <a:buSzPct val="60000"/>
              <a:buFont typeface="Wingdings" pitchFamily="2" charset="2"/>
              <a:buAutoNum type="arabicPeriod"/>
              <a:tabLst/>
              <a:defRPr/>
            </a:pPr>
            <a:endParaRPr kumimoji="0" lang="en-US" sz="3200" b="0" i="0" u="none" strike="noStrike" kern="0" cap="none" spc="0" normalizeH="0" baseline="0" noProof="0" dirty="0">
              <a:ln>
                <a:noFill/>
              </a:ln>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357290" y="1142984"/>
            <a:ext cx="5929354" cy="509607"/>
          </a:xfrm>
        </p:spPr>
        <p:txBody>
          <a:bodyPr/>
          <a:lstStyle/>
          <a:p>
            <a:pPr algn="ctr" eaLnBrk="1" hangingPunct="1"/>
            <a:r>
              <a:rPr lang="en-US" sz="3600" dirty="0" smtClean="0">
                <a:solidFill>
                  <a:srgbClr val="FF0000"/>
                </a:solidFill>
                <a:cs typeface="Arial" pitchFamily="34" charset="0"/>
              </a:rPr>
              <a:t>Sources of Big Data Deluge</a:t>
            </a:r>
          </a:p>
        </p:txBody>
      </p:sp>
      <p:sp>
        <p:nvSpPr>
          <p:cNvPr id="8195" name="Rectangle 3"/>
          <p:cNvSpPr>
            <a:spLocks noGrp="1" noChangeArrowheads="1"/>
          </p:cNvSpPr>
          <p:nvPr>
            <p:ph type="body" idx="1"/>
          </p:nvPr>
        </p:nvSpPr>
        <p:spPr>
          <a:xfrm>
            <a:off x="428596" y="1928802"/>
            <a:ext cx="8543956" cy="4929198"/>
          </a:xfrm>
        </p:spPr>
        <p:txBody>
          <a:bodyPr/>
          <a:lstStyle/>
          <a:p>
            <a:pPr eaLnBrk="1" hangingPunct="1"/>
            <a:r>
              <a:rPr lang="en-US" sz="2800" dirty="0" smtClean="0"/>
              <a:t>Mobile sensors – GPS, accelerometer, etc.</a:t>
            </a:r>
          </a:p>
          <a:p>
            <a:pPr eaLnBrk="1" hangingPunct="1"/>
            <a:r>
              <a:rPr lang="en-US" sz="2800" dirty="0" smtClean="0"/>
              <a:t>Social media – 700 </a:t>
            </a:r>
            <a:r>
              <a:rPr lang="en-US" sz="2800" dirty="0" err="1" smtClean="0"/>
              <a:t>Facebook</a:t>
            </a:r>
            <a:r>
              <a:rPr lang="en-US" sz="2800" dirty="0" smtClean="0"/>
              <a:t> updates/sec in2012</a:t>
            </a:r>
          </a:p>
          <a:p>
            <a:pPr eaLnBrk="1" hangingPunct="1"/>
            <a:r>
              <a:rPr lang="en-US" sz="2800" dirty="0" smtClean="0"/>
              <a:t>Video surveillance – street cameras, stores, etc.</a:t>
            </a:r>
          </a:p>
          <a:p>
            <a:pPr eaLnBrk="1" hangingPunct="1"/>
            <a:r>
              <a:rPr lang="en-US" sz="2800" dirty="0" smtClean="0"/>
              <a:t>Video rendering – processing video for display</a:t>
            </a:r>
          </a:p>
          <a:p>
            <a:pPr eaLnBrk="1" hangingPunct="1"/>
            <a:r>
              <a:rPr lang="en-US" sz="2800" dirty="0" smtClean="0"/>
              <a:t>Smart grids – gather and act on information</a:t>
            </a:r>
          </a:p>
          <a:p>
            <a:pPr eaLnBrk="1" hangingPunct="1"/>
            <a:r>
              <a:rPr lang="en-US" sz="2800" dirty="0" smtClean="0"/>
              <a:t>Geophysical exploration – oil, gas, etc.</a:t>
            </a:r>
          </a:p>
          <a:p>
            <a:pPr eaLnBrk="1" hangingPunct="1"/>
            <a:r>
              <a:rPr lang="en-US" sz="2800" dirty="0" smtClean="0"/>
              <a:t>Medical imaging – reveals internal body structures</a:t>
            </a:r>
          </a:p>
          <a:p>
            <a:pPr eaLnBrk="1" hangingPunct="1"/>
            <a:r>
              <a:rPr lang="en-US" sz="2800" dirty="0" smtClean="0"/>
              <a:t>Gene sequencing – more prevalent, less expensive,</a:t>
            </a:r>
            <a:r>
              <a:rPr lang="en-US" sz="2800" dirty="0"/>
              <a:t> </a:t>
            </a:r>
            <a:r>
              <a:rPr lang="en-US" sz="2800" dirty="0" smtClean="0"/>
              <a:t>healthcare would like to predict personal illnesses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71538" y="1857363"/>
            <a:ext cx="7162800" cy="485778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142976" y="285728"/>
            <a:ext cx="7500990" cy="1390672"/>
          </a:xfrm>
        </p:spPr>
        <p:txBody>
          <a:bodyPr/>
          <a:lstStyle/>
          <a:p>
            <a:pPr eaLnBrk="1" hangingPunct="1"/>
            <a:r>
              <a:rPr lang="en-US" sz="3600" dirty="0" smtClean="0">
                <a:solidFill>
                  <a:srgbClr val="FF0000"/>
                </a:solidFill>
                <a:cs typeface="Arial" pitchFamily="34" charset="0"/>
              </a:rPr>
              <a:t>Example:</a:t>
            </a:r>
            <a:br>
              <a:rPr lang="en-US" sz="3600" dirty="0" smtClean="0">
                <a:solidFill>
                  <a:srgbClr val="FF0000"/>
                </a:solidFill>
                <a:cs typeface="Arial" pitchFamily="34" charset="0"/>
              </a:rPr>
            </a:br>
            <a:r>
              <a:rPr lang="en-US" sz="3600" dirty="0" smtClean="0">
                <a:solidFill>
                  <a:srgbClr val="FF0000"/>
                </a:solidFill>
                <a:cs typeface="Arial" pitchFamily="34" charset="0"/>
              </a:rPr>
              <a:t>Genotyping from </a:t>
            </a:r>
            <a:r>
              <a:rPr lang="en-US" sz="3600" dirty="0" smtClean="0">
                <a:solidFill>
                  <a:srgbClr val="FF0000"/>
                </a:solidFill>
                <a:cs typeface="Arial" pitchFamily="34" charset="0"/>
                <a:hlinkClick r:id="rId3"/>
              </a:rPr>
              <a:t>23andme.com</a:t>
            </a:r>
            <a:r>
              <a:rPr lang="en-US" dirty="0" smtClean="0"/>
              <a:t> </a:t>
            </a:r>
          </a:p>
        </p:txBody>
      </p:sp>
      <p:pic>
        <p:nvPicPr>
          <p:cNvPr id="2" name="Picture 1"/>
          <p:cNvPicPr>
            <a:picLocks noChangeAspect="1"/>
          </p:cNvPicPr>
          <p:nvPr/>
        </p:nvPicPr>
        <p:blipFill>
          <a:blip r:embed="rId4"/>
          <a:stretch>
            <a:fillRect/>
          </a:stretch>
        </p:blipFill>
        <p:spPr>
          <a:xfrm>
            <a:off x="1066800" y="1828800"/>
            <a:ext cx="6791348" cy="492559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285852" y="928670"/>
            <a:ext cx="5929354" cy="747730"/>
          </a:xfrm>
        </p:spPr>
        <p:txBody>
          <a:bodyPr/>
          <a:lstStyle/>
          <a:p>
            <a:pPr algn="ctr" eaLnBrk="1" hangingPunct="1"/>
            <a:r>
              <a:rPr lang="en-US" sz="3600" dirty="0" smtClean="0">
                <a:solidFill>
                  <a:srgbClr val="FF0000"/>
                </a:solidFill>
                <a:cs typeface="Arial" pitchFamily="34" charset="0"/>
              </a:rPr>
              <a:t>Characteristics of Big Data</a:t>
            </a:r>
          </a:p>
        </p:txBody>
      </p:sp>
      <p:pic>
        <p:nvPicPr>
          <p:cNvPr id="2" name="Picture 1"/>
          <p:cNvPicPr>
            <a:picLocks noChangeAspect="1"/>
          </p:cNvPicPr>
          <p:nvPr/>
        </p:nvPicPr>
        <p:blipFill>
          <a:blip r:embed="rId3"/>
          <a:stretch>
            <a:fillRect/>
          </a:stretch>
        </p:blipFill>
        <p:spPr>
          <a:xfrm>
            <a:off x="1371600" y="1905128"/>
            <a:ext cx="5986482" cy="4818715"/>
          </a:xfrm>
          <a:prstGeom prst="rect">
            <a:avLst/>
          </a:prstGeom>
        </p:spPr>
      </p:pic>
    </p:spTree>
    <p:extLst>
      <p:ext uri="{BB962C8B-B14F-4D97-AF65-F5344CB8AC3E}">
        <p14:creationId xmlns:p14="http://schemas.microsoft.com/office/powerpoint/2010/main" xmlns="" val="40160684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idx="1"/>
          </p:nvPr>
        </p:nvSpPr>
        <p:spPr>
          <a:xfrm>
            <a:off x="457200" y="2514600"/>
            <a:ext cx="8458200" cy="3886200"/>
          </a:xfrm>
        </p:spPr>
        <p:txBody>
          <a:bodyPr/>
          <a:lstStyle/>
          <a:p>
            <a:pPr eaLnBrk="1" hangingPunct="1"/>
            <a:r>
              <a:rPr lang="en-US" sz="2400" dirty="0" smtClean="0"/>
              <a:t>Structured – defined data type, format, structure</a:t>
            </a:r>
          </a:p>
          <a:p>
            <a:pPr lvl="1" eaLnBrk="1" hangingPunct="1"/>
            <a:r>
              <a:rPr lang="en-US" sz="2000" dirty="0" smtClean="0"/>
              <a:t>Transactional data, OLAP cubes, RDBMS, CSV files, spreadsheets</a:t>
            </a:r>
          </a:p>
          <a:p>
            <a:pPr eaLnBrk="1" hangingPunct="1"/>
            <a:r>
              <a:rPr lang="en-US" sz="2400" dirty="0" smtClean="0"/>
              <a:t>Semi-structured</a:t>
            </a:r>
          </a:p>
          <a:p>
            <a:pPr lvl="1" eaLnBrk="1" hangingPunct="1"/>
            <a:r>
              <a:rPr lang="en-US" sz="2000" dirty="0" smtClean="0"/>
              <a:t>Text data with discernable patterns – e.g., XML data</a:t>
            </a:r>
          </a:p>
          <a:p>
            <a:pPr eaLnBrk="1" hangingPunct="1"/>
            <a:r>
              <a:rPr lang="en-US" sz="2400" dirty="0" smtClean="0"/>
              <a:t>Quasi-structured</a:t>
            </a:r>
          </a:p>
          <a:p>
            <a:pPr lvl="1" eaLnBrk="1" hangingPunct="1"/>
            <a:r>
              <a:rPr lang="en-US" sz="2000" dirty="0" smtClean="0"/>
              <a:t>Text data with erratic data formats – e.g., </a:t>
            </a:r>
            <a:r>
              <a:rPr lang="en-US" sz="2000" dirty="0" err="1" smtClean="0"/>
              <a:t>clickstream</a:t>
            </a:r>
            <a:r>
              <a:rPr lang="en-US" sz="2000" dirty="0" smtClean="0"/>
              <a:t> data</a:t>
            </a:r>
          </a:p>
          <a:p>
            <a:pPr eaLnBrk="1" hangingPunct="1"/>
            <a:r>
              <a:rPr lang="en-US" sz="2400" dirty="0" smtClean="0"/>
              <a:t>Unstructured</a:t>
            </a:r>
          </a:p>
          <a:p>
            <a:pPr lvl="1" eaLnBrk="1" hangingPunct="1"/>
            <a:r>
              <a:rPr lang="en-US" sz="2000" dirty="0" smtClean="0"/>
              <a:t>Data with no inherent structure – text docs, PDF’s, images</a:t>
            </a:r>
            <a:r>
              <a:rPr lang="en-US" sz="2000" smtClean="0"/>
              <a:t>, videos</a:t>
            </a:r>
            <a:endParaRPr lang="en-US" sz="2000"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214414" y="1000108"/>
            <a:ext cx="6000792" cy="666768"/>
          </a:xfrm>
        </p:spPr>
        <p:txBody>
          <a:bodyPr/>
          <a:lstStyle/>
          <a:p>
            <a:pPr algn="ctr" eaLnBrk="1" hangingPunct="1"/>
            <a:r>
              <a:rPr lang="en-US" sz="3600" dirty="0" smtClean="0">
                <a:solidFill>
                  <a:srgbClr val="FF0000"/>
                </a:solidFill>
                <a:cs typeface="Arial" pitchFamily="34" charset="0"/>
              </a:rPr>
              <a:t>Example of Structured Data</a:t>
            </a:r>
          </a:p>
        </p:txBody>
      </p:sp>
      <p:pic>
        <p:nvPicPr>
          <p:cNvPr id="2" name="Picture 1"/>
          <p:cNvPicPr>
            <a:picLocks noChangeAspect="1"/>
          </p:cNvPicPr>
          <p:nvPr/>
        </p:nvPicPr>
        <p:blipFill>
          <a:blip r:embed="rId3"/>
          <a:stretch>
            <a:fillRect/>
          </a:stretch>
        </p:blipFill>
        <p:spPr>
          <a:xfrm>
            <a:off x="1905001" y="1838326"/>
            <a:ext cx="4881578" cy="4881578"/>
          </a:xfrm>
          <a:prstGeom prst="rect">
            <a:avLst/>
          </a:prstGeom>
        </p:spPr>
      </p:pic>
    </p:spTree>
    <p:extLst>
      <p:ext uri="{BB962C8B-B14F-4D97-AF65-F5344CB8AC3E}">
        <p14:creationId xmlns:p14="http://schemas.microsoft.com/office/powerpoint/2010/main" xmlns="" val="20313797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142976" y="1000108"/>
            <a:ext cx="7143800" cy="609566"/>
          </a:xfrm>
        </p:spPr>
        <p:txBody>
          <a:bodyPr/>
          <a:lstStyle/>
          <a:p>
            <a:pPr algn="ctr" eaLnBrk="1" hangingPunct="1"/>
            <a:r>
              <a:rPr lang="en-US" sz="3600" dirty="0" smtClean="0">
                <a:solidFill>
                  <a:srgbClr val="FF0000"/>
                </a:solidFill>
                <a:cs typeface="Arial" pitchFamily="34" charset="0"/>
              </a:rPr>
              <a:t>Example of Semi-Structured Data</a:t>
            </a:r>
          </a:p>
        </p:txBody>
      </p:sp>
      <p:pic>
        <p:nvPicPr>
          <p:cNvPr id="3" name="Picture 2"/>
          <p:cNvPicPr>
            <a:picLocks noChangeAspect="1"/>
          </p:cNvPicPr>
          <p:nvPr/>
        </p:nvPicPr>
        <p:blipFill>
          <a:blip r:embed="rId3"/>
          <a:stretch>
            <a:fillRect/>
          </a:stretch>
        </p:blipFill>
        <p:spPr>
          <a:xfrm>
            <a:off x="1066800" y="1905000"/>
            <a:ext cx="7005662" cy="4849728"/>
          </a:xfrm>
          <a:prstGeom prst="rect">
            <a:avLst/>
          </a:prstGeom>
        </p:spPr>
      </p:pic>
    </p:spTree>
    <p:extLst>
      <p:ext uri="{BB962C8B-B14F-4D97-AF65-F5344CB8AC3E}">
        <p14:creationId xmlns:p14="http://schemas.microsoft.com/office/powerpoint/2010/main" xmlns="" val="3890727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57224" y="500042"/>
            <a:ext cx="7929618" cy="1023958"/>
          </a:xfrm>
        </p:spPr>
        <p:txBody>
          <a:bodyPr/>
          <a:lstStyle/>
          <a:p>
            <a:pPr algn="ctr" eaLnBrk="1" hangingPunct="1"/>
            <a:r>
              <a:rPr lang="en-US" sz="3600" dirty="0" smtClean="0">
                <a:solidFill>
                  <a:srgbClr val="FF0000"/>
                </a:solidFill>
                <a:cs typeface="Arial" pitchFamily="34" charset="0"/>
              </a:rPr>
              <a:t>Example of Quasi-Structured Data</a:t>
            </a:r>
            <a:r>
              <a:rPr lang="en-US" dirty="0" smtClean="0"/>
              <a:t/>
            </a:r>
            <a:br>
              <a:rPr lang="en-US" dirty="0" smtClean="0"/>
            </a:br>
            <a:r>
              <a:rPr lang="en-US" sz="2800" dirty="0" smtClean="0"/>
              <a:t>visiting 3 websites adds 3 URLs to user’s log files</a:t>
            </a:r>
          </a:p>
        </p:txBody>
      </p:sp>
      <p:pic>
        <p:nvPicPr>
          <p:cNvPr id="3" name="Picture 2"/>
          <p:cNvPicPr>
            <a:picLocks noChangeAspect="1"/>
          </p:cNvPicPr>
          <p:nvPr/>
        </p:nvPicPr>
        <p:blipFill>
          <a:blip r:embed="rId3"/>
          <a:stretch>
            <a:fillRect/>
          </a:stretch>
        </p:blipFill>
        <p:spPr>
          <a:xfrm>
            <a:off x="990600" y="1981201"/>
            <a:ext cx="7081862" cy="4770939"/>
          </a:xfrm>
          <a:prstGeom prst="rect">
            <a:avLst/>
          </a:prstGeom>
        </p:spPr>
      </p:pic>
    </p:spTree>
    <p:extLst>
      <p:ext uri="{BB962C8B-B14F-4D97-AF65-F5344CB8AC3E}">
        <p14:creationId xmlns:p14="http://schemas.microsoft.com/office/powerpoint/2010/main" xmlns="" val="2235680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214414" y="571480"/>
            <a:ext cx="6500858" cy="1023958"/>
          </a:xfrm>
        </p:spPr>
        <p:txBody>
          <a:bodyPr/>
          <a:lstStyle/>
          <a:p>
            <a:pPr algn="ctr" eaLnBrk="1" hangingPunct="1"/>
            <a:r>
              <a:rPr lang="en-US" sz="3600" dirty="0" smtClean="0">
                <a:solidFill>
                  <a:srgbClr val="FF0000"/>
                </a:solidFill>
                <a:cs typeface="Arial" pitchFamily="34" charset="0"/>
              </a:rPr>
              <a:t>Example of Unstructured Data</a:t>
            </a:r>
            <a:r>
              <a:rPr lang="en-US" dirty="0" smtClean="0"/>
              <a:t/>
            </a:r>
            <a:br>
              <a:rPr lang="en-US" dirty="0" smtClean="0"/>
            </a:br>
            <a:r>
              <a:rPr lang="en-US" sz="3000" dirty="0" smtClean="0"/>
              <a:t>Video about Antarctica Expedition</a:t>
            </a:r>
          </a:p>
        </p:txBody>
      </p:sp>
      <p:pic>
        <p:nvPicPr>
          <p:cNvPr id="3" name="Picture 2"/>
          <p:cNvPicPr>
            <a:picLocks noChangeAspect="1"/>
          </p:cNvPicPr>
          <p:nvPr/>
        </p:nvPicPr>
        <p:blipFill>
          <a:blip r:embed="rId3"/>
          <a:stretch>
            <a:fillRect/>
          </a:stretch>
        </p:blipFill>
        <p:spPr>
          <a:xfrm>
            <a:off x="304801" y="2015053"/>
            <a:ext cx="8553480" cy="4766554"/>
          </a:xfrm>
          <a:prstGeom prst="rect">
            <a:avLst/>
          </a:prstGeom>
        </p:spPr>
      </p:pic>
    </p:spTree>
    <p:extLst>
      <p:ext uri="{BB962C8B-B14F-4D97-AF65-F5344CB8AC3E}">
        <p14:creationId xmlns:p14="http://schemas.microsoft.com/office/powerpoint/2010/main" xmlns="" val="651767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853" y="1071546"/>
            <a:ext cx="2928958" cy="604854"/>
          </a:xfrm>
        </p:spPr>
        <p:txBody>
          <a:bodyPr/>
          <a:lstStyle/>
          <a:p>
            <a:r>
              <a:rPr lang="en-US" sz="3600" dirty="0" err="1" smtClean="0">
                <a:solidFill>
                  <a:srgbClr val="FF0000"/>
                </a:solidFill>
                <a:cs typeface="Arial" pitchFamily="34" charset="0"/>
              </a:rPr>
              <a:t>Datafication</a:t>
            </a:r>
            <a:endParaRPr lang="en-US" sz="3600" dirty="0"/>
          </a:p>
        </p:txBody>
      </p:sp>
      <p:sp>
        <p:nvSpPr>
          <p:cNvPr id="3" name="Content Placeholder 2"/>
          <p:cNvSpPr>
            <a:spLocks noGrp="1"/>
          </p:cNvSpPr>
          <p:nvPr>
            <p:ph idx="1"/>
          </p:nvPr>
        </p:nvSpPr>
        <p:spPr>
          <a:xfrm>
            <a:off x="1182688" y="1857364"/>
            <a:ext cx="7772400" cy="4786346"/>
          </a:xfrm>
        </p:spPr>
        <p:txBody>
          <a:bodyPr/>
          <a:lstStyle/>
          <a:p>
            <a:r>
              <a:rPr lang="en-US" sz="2800" dirty="0" err="1" smtClean="0"/>
              <a:t>Datafication</a:t>
            </a:r>
            <a:r>
              <a:rPr lang="en-US" sz="2800" dirty="0" smtClean="0"/>
              <a:t> is a process of “taking all aspects of life and turning them into data”</a:t>
            </a:r>
          </a:p>
          <a:p>
            <a:r>
              <a:rPr lang="en-US" sz="2800" dirty="0" smtClean="0"/>
              <a:t>Examples: </a:t>
            </a:r>
          </a:p>
          <a:p>
            <a:pPr marL="514350" indent="-514350">
              <a:buNone/>
            </a:pPr>
            <a:r>
              <a:rPr lang="en-US" sz="2800" dirty="0" smtClean="0"/>
              <a:t>    1. Google’s augmented-reality glasses </a:t>
            </a:r>
            <a:r>
              <a:rPr lang="en-US" sz="2800" dirty="0" err="1" smtClean="0"/>
              <a:t>datafy</a:t>
            </a:r>
            <a:r>
              <a:rPr lang="en-US" sz="2800" dirty="0" smtClean="0"/>
              <a:t> the gaze.  </a:t>
            </a:r>
          </a:p>
          <a:p>
            <a:pPr>
              <a:buNone/>
            </a:pPr>
            <a:r>
              <a:rPr lang="en-US" sz="2800" dirty="0" smtClean="0"/>
              <a:t>    2. Twitter </a:t>
            </a:r>
            <a:r>
              <a:rPr lang="en-US" sz="2800" dirty="0" err="1" smtClean="0"/>
              <a:t>datafies</a:t>
            </a:r>
            <a:r>
              <a:rPr lang="en-US" sz="2800" dirty="0" smtClean="0"/>
              <a:t> stray thoughts.</a:t>
            </a:r>
          </a:p>
          <a:p>
            <a:pPr>
              <a:buNone/>
            </a:pPr>
            <a:r>
              <a:rPr lang="en-US" sz="2800" dirty="0" smtClean="0"/>
              <a:t>    3. LinkedIn </a:t>
            </a:r>
            <a:r>
              <a:rPr lang="en-US" sz="2800" dirty="0" err="1" smtClean="0"/>
              <a:t>datafies</a:t>
            </a:r>
            <a:r>
              <a:rPr lang="en-US" sz="2800" dirty="0" smtClean="0"/>
              <a:t> professional networks</a:t>
            </a:r>
          </a:p>
          <a:p>
            <a:r>
              <a:rPr lang="en-US" sz="2800" dirty="0" smtClean="0"/>
              <a:t>Once we </a:t>
            </a:r>
            <a:r>
              <a:rPr lang="en-US" sz="2800" dirty="0" err="1" smtClean="0"/>
              <a:t>datafy</a:t>
            </a:r>
            <a:r>
              <a:rPr lang="en-US" sz="2800" dirty="0" smtClean="0"/>
              <a:t> things, we can transform their purpose and turn the information into new forms of value.</a:t>
            </a:r>
            <a:endParaRPr lang="en-US" sz="28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9" y="928670"/>
            <a:ext cx="4278318" cy="747730"/>
          </a:xfrm>
        </p:spPr>
        <p:txBody>
          <a:bodyPr/>
          <a:lstStyle/>
          <a:p>
            <a:r>
              <a:rPr lang="en-US" sz="3600" dirty="0" smtClean="0">
                <a:solidFill>
                  <a:srgbClr val="FF0000"/>
                </a:solidFill>
              </a:rPr>
              <a:t>Data All Around</a:t>
            </a:r>
            <a:endParaRPr lang="en-US" sz="3600" dirty="0">
              <a:solidFill>
                <a:srgbClr val="FF0000"/>
              </a:solidFill>
            </a:endParaRPr>
          </a:p>
        </p:txBody>
      </p:sp>
      <p:sp>
        <p:nvSpPr>
          <p:cNvPr id="4" name="Content Placeholder 2"/>
          <p:cNvSpPr>
            <a:spLocks noGrp="1"/>
          </p:cNvSpPr>
          <p:nvPr>
            <p:ph idx="1"/>
          </p:nvPr>
        </p:nvSpPr>
        <p:spPr>
          <a:xfrm>
            <a:off x="571472" y="1928802"/>
            <a:ext cx="8229600" cy="3962400"/>
          </a:xfrm>
        </p:spPr>
        <p:txBody>
          <a:bodyPr/>
          <a:lstStyle/>
          <a:p>
            <a:r>
              <a:rPr lang="en-US" dirty="0"/>
              <a:t>Lots of data is being collected </a:t>
            </a:r>
            <a:br>
              <a:rPr lang="en-US" dirty="0"/>
            </a:br>
            <a:r>
              <a:rPr lang="en-US" dirty="0"/>
              <a:t>and warehoused </a:t>
            </a:r>
          </a:p>
          <a:p>
            <a:pPr lvl="1"/>
            <a:r>
              <a:rPr lang="en-US" dirty="0"/>
              <a:t>Web data, e-commerce</a:t>
            </a:r>
          </a:p>
          <a:p>
            <a:pPr lvl="1"/>
            <a:r>
              <a:rPr lang="en-US" dirty="0" smtClean="0"/>
              <a:t>Financial transactions, bank/credit transactions</a:t>
            </a:r>
          </a:p>
          <a:p>
            <a:pPr lvl="1"/>
            <a:r>
              <a:rPr lang="en-US" dirty="0" smtClean="0"/>
              <a:t>Online trading and purchasing</a:t>
            </a:r>
            <a:endParaRPr lang="en-US" dirty="0"/>
          </a:p>
          <a:p>
            <a:pPr lvl="1"/>
            <a:r>
              <a:rPr lang="en-US" dirty="0" smtClean="0"/>
              <a:t>Social </a:t>
            </a:r>
            <a:r>
              <a:rPr lang="en-US" dirty="0"/>
              <a:t>Network</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166" y="1000108"/>
            <a:ext cx="6635772" cy="676292"/>
          </a:xfrm>
        </p:spPr>
        <p:txBody>
          <a:bodyPr/>
          <a:lstStyle/>
          <a:p>
            <a:r>
              <a:rPr lang="en-US" sz="3600" dirty="0" smtClean="0">
                <a:solidFill>
                  <a:srgbClr val="FF0000"/>
                </a:solidFill>
                <a:cs typeface="Arial" pitchFamily="34" charset="0"/>
              </a:rPr>
              <a:t>Introduction to Data Science</a:t>
            </a:r>
            <a:endParaRPr lang="en-US" sz="3600" dirty="0"/>
          </a:p>
        </p:txBody>
      </p:sp>
      <p:sp>
        <p:nvSpPr>
          <p:cNvPr id="3" name="Content Placeholder 2"/>
          <p:cNvSpPr>
            <a:spLocks noGrp="1"/>
          </p:cNvSpPr>
          <p:nvPr>
            <p:ph idx="1"/>
          </p:nvPr>
        </p:nvSpPr>
        <p:spPr>
          <a:xfrm>
            <a:off x="1071538" y="1928802"/>
            <a:ext cx="7772400" cy="4114800"/>
          </a:xfrm>
        </p:spPr>
        <p:txBody>
          <a:bodyPr/>
          <a:lstStyle/>
          <a:p>
            <a:pPr algn="just"/>
            <a:r>
              <a:rPr lang="en-US" sz="2800" dirty="0" smtClean="0"/>
              <a:t>Applying advanced statistical tools to existing data to generate new insights is known as “Data Science</a:t>
            </a:r>
            <a:r>
              <a:rPr lang="en-US" sz="3000" dirty="0" smtClean="0"/>
              <a:t>”.</a:t>
            </a:r>
          </a:p>
          <a:p>
            <a:pPr algn="just"/>
            <a:r>
              <a:rPr lang="en-US" sz="2800" b="1" dirty="0" smtClean="0"/>
              <a:t>Data Science </a:t>
            </a:r>
            <a:r>
              <a:rPr lang="en-US" sz="2800" dirty="0" smtClean="0"/>
              <a:t>is the science which uses </a:t>
            </a:r>
            <a:r>
              <a:rPr lang="en-US" sz="2800" dirty="0" smtClean="0">
                <a:solidFill>
                  <a:schemeClr val="tx2"/>
                </a:solidFill>
              </a:rPr>
              <a:t>computer science, statistics and machine learning, visualization and human-computer interactions</a:t>
            </a:r>
            <a:r>
              <a:rPr lang="en-US" sz="2800" dirty="0" smtClean="0"/>
              <a:t> to </a:t>
            </a:r>
            <a:r>
              <a:rPr lang="en-US" sz="2800" dirty="0" smtClean="0">
                <a:solidFill>
                  <a:schemeClr val="accent1">
                    <a:lumMod val="75000"/>
                  </a:schemeClr>
                </a:solidFill>
              </a:rPr>
              <a:t>collect, clean, integrate, analyze, visualize, interact </a:t>
            </a:r>
            <a:r>
              <a:rPr lang="en-US" sz="2800" dirty="0" smtClean="0"/>
              <a:t>with </a:t>
            </a:r>
            <a:r>
              <a:rPr lang="en-US" sz="2800" dirty="0" smtClean="0">
                <a:solidFill>
                  <a:srgbClr val="FF0000"/>
                </a:solidFill>
              </a:rPr>
              <a:t>data</a:t>
            </a:r>
            <a:r>
              <a:rPr lang="en-US" sz="2800" dirty="0" smtClean="0"/>
              <a:t> to </a:t>
            </a:r>
            <a:r>
              <a:rPr lang="en-US" sz="2800" dirty="0" smtClean="0">
                <a:solidFill>
                  <a:srgbClr val="FF3300"/>
                </a:solidFill>
              </a:rPr>
              <a:t>create data products</a:t>
            </a:r>
            <a:r>
              <a:rPr lang="en-US" sz="2800" dirty="0" smtClean="0"/>
              <a:t>.</a:t>
            </a:r>
          </a:p>
          <a:p>
            <a:endParaRPr lang="en-US" sz="3000" dirty="0" smtClean="0"/>
          </a:p>
          <a:p>
            <a:endParaRPr lang="en-US" sz="3000" dirty="0" smtClean="0"/>
          </a:p>
          <a:p>
            <a:pPr>
              <a:buNone/>
            </a:pPr>
            <a:endParaRPr lang="en-US" sz="30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1538" y="2000240"/>
            <a:ext cx="7772400" cy="4114800"/>
          </a:xfrm>
        </p:spPr>
        <p:txBody>
          <a:bodyPr/>
          <a:lstStyle/>
          <a:p>
            <a:r>
              <a:rPr lang="en-US" sz="2800" dirty="0" smtClean="0"/>
              <a:t>An area that manages, manipulates, extracts, and interprets knowledge from tremendous amount of data</a:t>
            </a:r>
          </a:p>
          <a:p>
            <a:r>
              <a:rPr lang="en-US" sz="2800" dirty="0" smtClean="0"/>
              <a:t>Data science (DS) is a multidisciplinary field of study with goal to address the challenges in big data</a:t>
            </a:r>
          </a:p>
          <a:p>
            <a:r>
              <a:rPr lang="en-US" sz="2800" dirty="0" smtClean="0"/>
              <a:t>Data science principles apply to all data – big and small</a:t>
            </a:r>
          </a:p>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a:p>
            <a:r>
              <a:rPr lang="en-US" sz="2800" dirty="0" smtClean="0"/>
              <a:t>Turn </a:t>
            </a:r>
            <a:r>
              <a:rPr lang="en-US" sz="2800" dirty="0" smtClean="0">
                <a:solidFill>
                  <a:srgbClr val="FF3300"/>
                </a:solidFill>
              </a:rPr>
              <a:t>data </a:t>
            </a:r>
            <a:r>
              <a:rPr lang="en-US" sz="2800" dirty="0" smtClean="0"/>
              <a:t>into </a:t>
            </a:r>
            <a:r>
              <a:rPr lang="en-US" sz="2800" dirty="0" smtClean="0">
                <a:solidFill>
                  <a:srgbClr val="FF3300"/>
                </a:solidFill>
              </a:rPr>
              <a:t>data products</a:t>
            </a:r>
            <a:endParaRPr lang="en-US" sz="28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2688" y="1857364"/>
            <a:ext cx="7772400" cy="4857784"/>
          </a:xfrm>
        </p:spPr>
        <p:txBody>
          <a:bodyPr/>
          <a:lstStyle/>
          <a:p>
            <a:r>
              <a:rPr lang="en-US" dirty="0" smtClean="0"/>
              <a:t>Turn </a:t>
            </a:r>
            <a:r>
              <a:rPr lang="en-US" dirty="0" smtClean="0">
                <a:solidFill>
                  <a:srgbClr val="FF3300"/>
                </a:solidFill>
              </a:rPr>
              <a:t>data </a:t>
            </a:r>
            <a:r>
              <a:rPr lang="en-US" dirty="0" smtClean="0"/>
              <a:t>into </a:t>
            </a:r>
            <a:r>
              <a:rPr lang="en-US" dirty="0" smtClean="0">
                <a:solidFill>
                  <a:srgbClr val="FF3300"/>
                </a:solidFill>
              </a:rPr>
              <a:t>data products</a:t>
            </a:r>
            <a:r>
              <a:rPr lang="en-US" dirty="0" smtClean="0"/>
              <a:t>.</a:t>
            </a:r>
          </a:p>
          <a:p>
            <a:r>
              <a:rPr lang="en-IN" dirty="0" smtClean="0"/>
              <a:t>Visual Definition</a:t>
            </a:r>
            <a:endParaRPr lang="en-US" dirty="0" smtClean="0"/>
          </a:p>
          <a:p>
            <a:endParaRPr lang="en-US" dirty="0"/>
          </a:p>
        </p:txBody>
      </p:sp>
      <p:sp>
        <p:nvSpPr>
          <p:cNvPr id="4" name="Title 1"/>
          <p:cNvSpPr>
            <a:spLocks noGrp="1"/>
          </p:cNvSpPr>
          <p:nvPr>
            <p:ph type="title"/>
          </p:nvPr>
        </p:nvSpPr>
        <p:spPr>
          <a:xfrm>
            <a:off x="1150939" y="1000108"/>
            <a:ext cx="4564070" cy="676292"/>
          </a:xfrm>
        </p:spPr>
        <p:txBody>
          <a:bodyPr/>
          <a:lstStyle/>
          <a:p>
            <a:r>
              <a:rPr lang="en-US" sz="3600" dirty="0" smtClean="0">
                <a:solidFill>
                  <a:srgbClr val="FF0000"/>
                </a:solidFill>
                <a:cs typeface="Arial" pitchFamily="34" charset="0"/>
              </a:rPr>
              <a:t>Goal of Data Science</a:t>
            </a:r>
            <a:endParaRPr lang="en-US" sz="3600" dirty="0">
              <a:solidFill>
                <a:srgbClr val="FF0000"/>
              </a:solidFill>
              <a:cs typeface="Arial" pitchFamily="34" charset="0"/>
            </a:endParaRPr>
          </a:p>
        </p:txBody>
      </p:sp>
      <p:pic>
        <p:nvPicPr>
          <p:cNvPr id="5" name="Picture 2" descr="http://static.squarespace.com/static/5150aec6e4b0e340ec52710a/t/51525c33e4b0b3e0d10f77ab/1364352052403/Data_Science_VD.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571736" y="2928934"/>
            <a:ext cx="3605917" cy="3442013"/>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28596" y="1714488"/>
            <a:ext cx="8229600" cy="5000660"/>
          </a:xfrm>
        </p:spPr>
        <p:txBody>
          <a:bodyPr/>
          <a:lstStyle/>
          <a:p>
            <a:pPr algn="just"/>
            <a:r>
              <a:rPr lang="en-US" sz="2800" dirty="0"/>
              <a:t>Theories and techniques from many fields and disciplines are used to investigate and analyze a large amount of data to help decision makers in many industries such as science, engineering, economics, politics, finance, and </a:t>
            </a:r>
            <a:r>
              <a:rPr lang="en-US" sz="2800" dirty="0" smtClean="0"/>
              <a:t>education</a:t>
            </a:r>
          </a:p>
          <a:p>
            <a:pPr lvl="1"/>
            <a:r>
              <a:rPr lang="en-US" sz="2400" dirty="0" smtClean="0"/>
              <a:t>Computer Science</a:t>
            </a:r>
          </a:p>
          <a:p>
            <a:pPr lvl="2"/>
            <a:r>
              <a:rPr lang="en-US" sz="2000" dirty="0" smtClean="0"/>
              <a:t>Pattern recognition, visualization, data warehousing, High performance computing, Databases, AI</a:t>
            </a:r>
          </a:p>
          <a:p>
            <a:pPr lvl="1"/>
            <a:r>
              <a:rPr lang="en-US" sz="2400" dirty="0" smtClean="0"/>
              <a:t>Mathematics</a:t>
            </a:r>
          </a:p>
          <a:p>
            <a:pPr lvl="2"/>
            <a:r>
              <a:rPr lang="en-US" sz="2000" dirty="0" smtClean="0"/>
              <a:t>Mathematical Modeling</a:t>
            </a:r>
          </a:p>
          <a:p>
            <a:pPr lvl="1"/>
            <a:r>
              <a:rPr lang="en-US" sz="2400" dirty="0" smtClean="0"/>
              <a:t>Statistics</a:t>
            </a:r>
          </a:p>
          <a:p>
            <a:pPr lvl="2"/>
            <a:r>
              <a:rPr lang="en-US" sz="2000" dirty="0"/>
              <a:t>Statistical and Stochastic modeling, </a:t>
            </a:r>
            <a:r>
              <a:rPr lang="en-US" sz="2000" dirty="0" smtClean="0"/>
              <a:t>Probability.</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upload.wikimedia.org/wikipedia/commons/4/44/DataScienceDisciplines.png"/>
          <p:cNvPicPr>
            <a:picLocks noGrp="1" noChangeAspect="1" noChangeArrowheads="1"/>
          </p:cNvPicPr>
          <p:nvPr>
            <p:ph idx="1"/>
          </p:nvPr>
        </p:nvPicPr>
        <p:blipFill>
          <a:blip r:embed="rId3">
            <a:extLst>
              <a:ext uri="{28A0092B-C50C-407E-A947-70E740481C1C}">
                <a14:useLocalDpi xmlns="" xmlns:a14="http://schemas.microsoft.com/office/drawing/2010/main" val="0"/>
              </a:ext>
            </a:extLst>
          </a:blip>
          <a:srcRect/>
          <a:stretch>
            <a:fillRect/>
          </a:stretch>
        </p:blipFill>
        <p:spPr bwMode="auto">
          <a:xfrm>
            <a:off x="857224" y="1638280"/>
            <a:ext cx="7643866" cy="5087144"/>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9" y="1142984"/>
            <a:ext cx="5635640" cy="533416"/>
          </a:xfrm>
        </p:spPr>
        <p:txBody>
          <a:bodyPr/>
          <a:lstStyle/>
          <a:p>
            <a:r>
              <a:rPr lang="en-US" sz="3600" dirty="0" smtClean="0">
                <a:solidFill>
                  <a:srgbClr val="FF0000"/>
                </a:solidFill>
                <a:cs typeface="Arial" pitchFamily="34" charset="0"/>
              </a:rPr>
              <a:t>Real Life Examples</a:t>
            </a:r>
            <a:endParaRPr lang="en-US" sz="3600" dirty="0"/>
          </a:p>
        </p:txBody>
      </p:sp>
      <p:sp>
        <p:nvSpPr>
          <p:cNvPr id="4" name="Content Placeholder 2"/>
          <p:cNvSpPr>
            <a:spLocks noGrp="1"/>
          </p:cNvSpPr>
          <p:nvPr>
            <p:ph idx="1"/>
          </p:nvPr>
        </p:nvSpPr>
        <p:spPr>
          <a:xfrm>
            <a:off x="428596" y="1857364"/>
            <a:ext cx="8229600" cy="4357718"/>
          </a:xfrm>
        </p:spPr>
        <p:txBody>
          <a:bodyPr/>
          <a:lstStyle/>
          <a:p>
            <a:r>
              <a:rPr lang="en-US" dirty="0" smtClean="0"/>
              <a:t>Companies learn your secrets, shopping patterns, and preferences</a:t>
            </a:r>
          </a:p>
          <a:p>
            <a:pPr lvl="1"/>
            <a:r>
              <a:rPr lang="en-US" dirty="0" smtClean="0"/>
              <a:t>For example, </a:t>
            </a:r>
            <a:r>
              <a:rPr lang="en-US" dirty="0"/>
              <a:t>c</a:t>
            </a:r>
            <a:r>
              <a:rPr lang="en-US" dirty="0" smtClean="0"/>
              <a:t>an we know if a woman is pregnant, even if she doesn’t want us to know? </a:t>
            </a:r>
            <a:r>
              <a:rPr lang="en-US" dirty="0" smtClean="0">
                <a:hlinkClick r:id="rId2"/>
              </a:rPr>
              <a:t>Target case study</a:t>
            </a:r>
            <a:endParaRPr lang="en-US" dirty="0" smtClean="0"/>
          </a:p>
          <a:p>
            <a:r>
              <a:rPr lang="en-US" dirty="0" smtClean="0"/>
              <a:t>Data Science and election (2008, 2012)</a:t>
            </a:r>
          </a:p>
          <a:p>
            <a:pPr lvl="1"/>
            <a:r>
              <a:rPr lang="en-US" dirty="0"/>
              <a:t>1 million people installed the Obama Facebook app that gave access to info on “friends</a:t>
            </a:r>
            <a:r>
              <a:rPr lang="en-US" dirty="0" smtClean="0"/>
              <a:t>”</a:t>
            </a:r>
            <a:endParaRPr lang="en-US" dirty="0"/>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9" y="928670"/>
            <a:ext cx="4278318" cy="747730"/>
          </a:xfrm>
        </p:spPr>
        <p:txBody>
          <a:bodyPr/>
          <a:lstStyle/>
          <a:p>
            <a:r>
              <a:rPr lang="en-US" sz="3600" dirty="0" smtClean="0">
                <a:solidFill>
                  <a:srgbClr val="FF0000"/>
                </a:solidFill>
                <a:cs typeface="Arial" pitchFamily="34" charset="0"/>
              </a:rPr>
              <a:t>Data Scientists</a:t>
            </a:r>
            <a:endParaRPr lang="en-US" sz="3600" dirty="0"/>
          </a:p>
        </p:txBody>
      </p:sp>
      <p:sp>
        <p:nvSpPr>
          <p:cNvPr id="3" name="Content Placeholder 2"/>
          <p:cNvSpPr>
            <a:spLocks noGrp="1"/>
          </p:cNvSpPr>
          <p:nvPr>
            <p:ph idx="1"/>
          </p:nvPr>
        </p:nvSpPr>
        <p:spPr/>
        <p:txBody>
          <a:bodyPr/>
          <a:lstStyle/>
          <a:p>
            <a:pPr algn="just"/>
            <a:r>
              <a:rPr lang="en-US" dirty="0" smtClean="0"/>
              <a:t>They find stories, extract knowledge. They are not reporters</a:t>
            </a:r>
          </a:p>
          <a:p>
            <a:pPr algn="just"/>
            <a:r>
              <a:rPr lang="en-US" dirty="0" smtClean="0"/>
              <a:t>Data scientists are the key to realizing the opportunities presented by big data. They bring structure to it, find compelling patterns in it, and advise executives on the implications for products, processes, and decisions</a:t>
            </a:r>
          </a:p>
          <a:p>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9" y="1000108"/>
            <a:ext cx="3992566" cy="676292"/>
          </a:xfrm>
        </p:spPr>
        <p:txBody>
          <a:bodyPr/>
          <a:lstStyle/>
          <a:p>
            <a:r>
              <a:rPr lang="en-US" sz="3600" dirty="0" smtClean="0">
                <a:solidFill>
                  <a:srgbClr val="FF0000"/>
                </a:solidFill>
                <a:cs typeface="Arial" pitchFamily="34" charset="0"/>
              </a:rPr>
              <a:t>What do they do?</a:t>
            </a:r>
            <a:endParaRPr lang="en-US" sz="3600" dirty="0"/>
          </a:p>
        </p:txBody>
      </p:sp>
      <p:sp>
        <p:nvSpPr>
          <p:cNvPr id="3" name="Content Placeholder 2"/>
          <p:cNvSpPr>
            <a:spLocks noGrp="1"/>
          </p:cNvSpPr>
          <p:nvPr>
            <p:ph idx="1"/>
          </p:nvPr>
        </p:nvSpPr>
        <p:spPr/>
        <p:txBody>
          <a:bodyPr/>
          <a:lstStyle/>
          <a:p>
            <a:pPr algn="just"/>
            <a:r>
              <a:rPr lang="en-US" dirty="0" smtClean="0"/>
              <a:t>National Security</a:t>
            </a:r>
          </a:p>
          <a:p>
            <a:pPr algn="just"/>
            <a:r>
              <a:rPr lang="en-US" dirty="0" smtClean="0"/>
              <a:t>Cyber Security</a:t>
            </a:r>
          </a:p>
          <a:p>
            <a:pPr algn="just"/>
            <a:r>
              <a:rPr lang="en-US" dirty="0" smtClean="0"/>
              <a:t>Business Analytics</a:t>
            </a:r>
          </a:p>
          <a:p>
            <a:pPr algn="just"/>
            <a:r>
              <a:rPr lang="en-US" dirty="0" smtClean="0"/>
              <a:t>Engineering </a:t>
            </a:r>
          </a:p>
          <a:p>
            <a:pPr algn="just"/>
            <a:r>
              <a:rPr lang="en-US" dirty="0" smtClean="0"/>
              <a:t>Healthcare </a:t>
            </a:r>
          </a:p>
          <a:p>
            <a:pPr algn="just"/>
            <a:r>
              <a:rPr lang="en-US" dirty="0" smtClean="0"/>
              <a:t>And more ….</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285852" y="571480"/>
            <a:ext cx="5572164" cy="1104920"/>
          </a:xfrm>
        </p:spPr>
        <p:txBody>
          <a:bodyPr/>
          <a:lstStyle/>
          <a:p>
            <a:pPr algn="ctr" eaLnBrk="1" hangingPunct="1"/>
            <a:r>
              <a:rPr lang="en-US" sz="3600" dirty="0" smtClean="0">
                <a:solidFill>
                  <a:srgbClr val="FF0000"/>
                </a:solidFill>
              </a:rPr>
              <a:t>Three Recurring </a:t>
            </a:r>
            <a:br>
              <a:rPr lang="en-US" sz="3600" dirty="0" smtClean="0">
                <a:solidFill>
                  <a:srgbClr val="FF0000"/>
                </a:solidFill>
              </a:rPr>
            </a:br>
            <a:r>
              <a:rPr lang="en-US" sz="3600" dirty="0" smtClean="0">
                <a:solidFill>
                  <a:srgbClr val="FF0000"/>
                </a:solidFill>
              </a:rPr>
              <a:t>Data Scientist Activities</a:t>
            </a:r>
          </a:p>
        </p:txBody>
      </p:sp>
      <p:sp>
        <p:nvSpPr>
          <p:cNvPr id="17411" name="Rectangle 3"/>
          <p:cNvSpPr>
            <a:spLocks noGrp="1" noChangeArrowheads="1"/>
          </p:cNvSpPr>
          <p:nvPr>
            <p:ph type="body" idx="1"/>
          </p:nvPr>
        </p:nvSpPr>
        <p:spPr>
          <a:xfrm>
            <a:off x="228600" y="2362200"/>
            <a:ext cx="8686800" cy="3846513"/>
          </a:xfrm>
        </p:spPr>
        <p:txBody>
          <a:bodyPr/>
          <a:lstStyle/>
          <a:p>
            <a:pPr marL="971550" lvl="1" indent="-514350" eaLnBrk="1" hangingPunct="1">
              <a:buFont typeface="+mj-lt"/>
              <a:buAutoNum type="arabicPeriod"/>
            </a:pPr>
            <a:r>
              <a:rPr lang="en-US" sz="3200" dirty="0" smtClean="0"/>
              <a:t>Reframe business challenges as analytics challenges</a:t>
            </a:r>
          </a:p>
          <a:p>
            <a:pPr marL="971550" lvl="1" indent="-514350" eaLnBrk="1" hangingPunct="1">
              <a:buFont typeface="+mj-lt"/>
              <a:buAutoNum type="arabicPeriod"/>
            </a:pPr>
            <a:r>
              <a:rPr lang="en-US" sz="3200" dirty="0" smtClean="0"/>
              <a:t>Design, implement, and deploy statistical models and data mining techniques on Big Data</a:t>
            </a:r>
          </a:p>
          <a:p>
            <a:pPr marL="971550" lvl="1" indent="-514350" eaLnBrk="1" hangingPunct="1">
              <a:buFont typeface="+mj-lt"/>
              <a:buAutoNum type="arabicPeriod"/>
            </a:pPr>
            <a:r>
              <a:rPr lang="en-US" sz="3200" dirty="0" smtClean="0"/>
              <a:t>Develop insights that lead to actionable recommendations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357290" y="428604"/>
            <a:ext cx="5357850" cy="1295400"/>
          </a:xfrm>
        </p:spPr>
        <p:txBody>
          <a:bodyPr/>
          <a:lstStyle/>
          <a:p>
            <a:pPr algn="ctr" eaLnBrk="1" hangingPunct="1"/>
            <a:r>
              <a:rPr lang="en-US" sz="3600" dirty="0" smtClean="0">
                <a:solidFill>
                  <a:srgbClr val="FF0000"/>
                </a:solidFill>
              </a:rPr>
              <a:t>Profile of Data Scientist</a:t>
            </a:r>
            <a:br>
              <a:rPr lang="en-US" sz="3600" dirty="0" smtClean="0">
                <a:solidFill>
                  <a:srgbClr val="FF0000"/>
                </a:solidFill>
              </a:rPr>
            </a:br>
            <a:r>
              <a:rPr lang="en-US" sz="3600" dirty="0" smtClean="0">
                <a:solidFill>
                  <a:srgbClr val="FF0000"/>
                </a:solidFill>
              </a:rPr>
              <a:t>Five Main Sets of Skills</a:t>
            </a:r>
          </a:p>
        </p:txBody>
      </p:sp>
      <p:pic>
        <p:nvPicPr>
          <p:cNvPr id="5" name="Picture 4"/>
          <p:cNvPicPr>
            <a:picLocks noChangeAspect="1"/>
          </p:cNvPicPr>
          <p:nvPr/>
        </p:nvPicPr>
        <p:blipFill>
          <a:blip r:embed="rId3"/>
          <a:stretch>
            <a:fillRect/>
          </a:stretch>
        </p:blipFill>
        <p:spPr>
          <a:xfrm>
            <a:off x="1357290" y="1857364"/>
            <a:ext cx="6172200" cy="4859111"/>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rgbClr val="FF0000"/>
                </a:solidFill>
              </a:rPr>
              <a:t>How Much Data Do We have?</a:t>
            </a:r>
            <a:endParaRPr lang="en-US" sz="3600" dirty="0">
              <a:solidFill>
                <a:srgbClr val="FF0000"/>
              </a:solidFill>
            </a:endParaRPr>
          </a:p>
        </p:txBody>
      </p:sp>
      <p:sp>
        <p:nvSpPr>
          <p:cNvPr id="4" name="Content Placeholder 2"/>
          <p:cNvSpPr>
            <a:spLocks noGrp="1"/>
          </p:cNvSpPr>
          <p:nvPr>
            <p:ph idx="1"/>
          </p:nvPr>
        </p:nvSpPr>
        <p:spPr>
          <a:xfrm>
            <a:off x="571472" y="1928802"/>
            <a:ext cx="8215370" cy="4929198"/>
          </a:xfrm>
        </p:spPr>
        <p:txBody>
          <a:bodyPr/>
          <a:lstStyle/>
          <a:p>
            <a:r>
              <a:rPr lang="en-US" dirty="0"/>
              <a:t>Google processes 20 PB a day (2008)</a:t>
            </a:r>
          </a:p>
          <a:p>
            <a:r>
              <a:rPr lang="en-US" dirty="0" smtClean="0"/>
              <a:t>Facebook </a:t>
            </a:r>
            <a:r>
              <a:rPr lang="en-US" dirty="0"/>
              <a:t>has </a:t>
            </a:r>
            <a:r>
              <a:rPr lang="en-US" dirty="0" smtClean="0"/>
              <a:t>60 TB of daily logs</a:t>
            </a:r>
            <a:endParaRPr lang="en-US" dirty="0"/>
          </a:p>
          <a:p>
            <a:r>
              <a:rPr lang="en-US" dirty="0"/>
              <a:t>eBay has 6.5 PB of user data + 50 TB/day (5/2009)</a:t>
            </a:r>
          </a:p>
          <a:p>
            <a:r>
              <a:rPr lang="en-US" dirty="0"/>
              <a:t>1000 </a:t>
            </a:r>
            <a:r>
              <a:rPr lang="en-US" dirty="0" smtClean="0"/>
              <a:t>genomes </a:t>
            </a:r>
            <a:r>
              <a:rPr lang="en-US" dirty="0"/>
              <a:t>project: 200 </a:t>
            </a:r>
            <a:r>
              <a:rPr lang="en-US" dirty="0" smtClean="0"/>
              <a:t>TB</a:t>
            </a:r>
          </a:p>
          <a:p>
            <a:endParaRPr lang="en-US" dirty="0" smtClean="0"/>
          </a:p>
          <a:p>
            <a:r>
              <a:rPr lang="en-US" sz="2000" dirty="0" smtClean="0"/>
              <a:t>Cost </a:t>
            </a:r>
            <a:r>
              <a:rPr lang="en-US" sz="2000" dirty="0"/>
              <a:t>of 1 TB of disk: $35</a:t>
            </a:r>
          </a:p>
          <a:p>
            <a:r>
              <a:rPr lang="en-US" sz="2000" dirty="0"/>
              <a:t>Time to read 1 TB disk: 3 </a:t>
            </a:r>
            <a:r>
              <a:rPr lang="en-US" sz="2000" dirty="0" smtClean="0"/>
              <a:t>hrs            </a:t>
            </a:r>
          </a:p>
          <a:p>
            <a:pPr marL="0" indent="0">
              <a:buNone/>
            </a:pPr>
            <a:r>
              <a:rPr lang="en-US" sz="2000" dirty="0"/>
              <a:t> </a:t>
            </a:r>
            <a:r>
              <a:rPr lang="en-US" sz="2000" dirty="0" smtClean="0"/>
              <a:t>     (</a:t>
            </a:r>
            <a:r>
              <a:rPr lang="en-US" sz="2000" dirty="0"/>
              <a:t>100 MB/s)</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420266" y="4714884"/>
            <a:ext cx="3223700" cy="202149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428728" y="428604"/>
            <a:ext cx="5643602" cy="1247796"/>
          </a:xfrm>
        </p:spPr>
        <p:txBody>
          <a:bodyPr/>
          <a:lstStyle/>
          <a:p>
            <a:pPr algn="ctr" eaLnBrk="1" hangingPunct="1"/>
            <a:r>
              <a:rPr lang="en-US" sz="3600" dirty="0" smtClean="0">
                <a:solidFill>
                  <a:srgbClr val="FF0000"/>
                </a:solidFill>
              </a:rPr>
              <a:t>Profile of Data Scientist</a:t>
            </a:r>
            <a:br>
              <a:rPr lang="en-US" sz="3600" dirty="0" smtClean="0">
                <a:solidFill>
                  <a:srgbClr val="FF0000"/>
                </a:solidFill>
              </a:rPr>
            </a:br>
            <a:r>
              <a:rPr lang="en-US" sz="3600" dirty="0" smtClean="0">
                <a:solidFill>
                  <a:srgbClr val="FF0000"/>
                </a:solidFill>
              </a:rPr>
              <a:t>Five Main Sets of Skills</a:t>
            </a:r>
          </a:p>
        </p:txBody>
      </p:sp>
      <p:sp>
        <p:nvSpPr>
          <p:cNvPr id="19459" name="Rectangle 3"/>
          <p:cNvSpPr>
            <a:spLocks noGrp="1" noChangeArrowheads="1"/>
          </p:cNvSpPr>
          <p:nvPr>
            <p:ph type="body" idx="1"/>
          </p:nvPr>
        </p:nvSpPr>
        <p:spPr>
          <a:xfrm>
            <a:off x="785786" y="1928802"/>
            <a:ext cx="8153400" cy="4800600"/>
          </a:xfrm>
        </p:spPr>
        <p:txBody>
          <a:bodyPr/>
          <a:lstStyle/>
          <a:p>
            <a:pPr eaLnBrk="1" hangingPunct="1"/>
            <a:r>
              <a:rPr lang="en-US" dirty="0" smtClean="0"/>
              <a:t>Quantitative skill – e.g., math, statistics</a:t>
            </a:r>
          </a:p>
          <a:p>
            <a:pPr eaLnBrk="1" hangingPunct="1"/>
            <a:r>
              <a:rPr lang="en-US" dirty="0" smtClean="0"/>
              <a:t>Technical aptitude – e.g., software engineering, programming</a:t>
            </a:r>
          </a:p>
          <a:p>
            <a:pPr eaLnBrk="1" hangingPunct="1"/>
            <a:r>
              <a:rPr lang="en-US" dirty="0" smtClean="0"/>
              <a:t>Skeptical mindset and critical thinking – ability to examine work critically</a:t>
            </a:r>
          </a:p>
          <a:p>
            <a:pPr eaLnBrk="1" hangingPunct="1"/>
            <a:r>
              <a:rPr lang="en-US" dirty="0" smtClean="0"/>
              <a:t>Curious and creative – passionate about data and finding creative solutions</a:t>
            </a:r>
          </a:p>
          <a:p>
            <a:pPr eaLnBrk="1" hangingPunct="1"/>
            <a:r>
              <a:rPr lang="en-US" dirty="0" smtClean="0"/>
              <a:t>Communicative and collaborative – can articulate ideas, can work with others</a:t>
            </a:r>
          </a:p>
          <a:p>
            <a:pPr eaLnBrk="1" hangingPunct="1"/>
            <a:endParaRPr lang="en-US"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285852" y="1000108"/>
            <a:ext cx="5214974" cy="676292"/>
          </a:xfrm>
        </p:spPr>
        <p:txBody>
          <a:bodyPr/>
          <a:lstStyle/>
          <a:p>
            <a:pPr algn="ctr" eaLnBrk="1" hangingPunct="1"/>
            <a:r>
              <a:rPr lang="en-US" sz="3600" dirty="0" smtClean="0">
                <a:solidFill>
                  <a:srgbClr val="FF0000"/>
                </a:solidFill>
              </a:rPr>
              <a:t>Data Analytics Lifecycle</a:t>
            </a:r>
          </a:p>
        </p:txBody>
      </p:sp>
      <p:sp>
        <p:nvSpPr>
          <p:cNvPr id="6147" name="Rectangle 3"/>
          <p:cNvSpPr>
            <a:spLocks noGrp="1" noChangeArrowheads="1"/>
          </p:cNvSpPr>
          <p:nvPr>
            <p:ph type="body" idx="1"/>
          </p:nvPr>
        </p:nvSpPr>
        <p:spPr>
          <a:xfrm>
            <a:off x="428596" y="2143116"/>
            <a:ext cx="8610600" cy="4495800"/>
          </a:xfrm>
        </p:spPr>
        <p:txBody>
          <a:bodyPr/>
          <a:lstStyle/>
          <a:p>
            <a:pPr eaLnBrk="1" hangingPunct="1"/>
            <a:r>
              <a:rPr lang="en-US" dirty="0" smtClean="0"/>
              <a:t>Data science projects differ from BI projects</a:t>
            </a:r>
          </a:p>
          <a:p>
            <a:pPr lvl="1" eaLnBrk="1" hangingPunct="1"/>
            <a:r>
              <a:rPr lang="en-US" dirty="0" smtClean="0"/>
              <a:t>More exploratory in nature</a:t>
            </a:r>
          </a:p>
          <a:p>
            <a:pPr lvl="1" eaLnBrk="1" hangingPunct="1"/>
            <a:r>
              <a:rPr lang="en-US" dirty="0" smtClean="0"/>
              <a:t>Critical to have a project process</a:t>
            </a:r>
          </a:p>
          <a:p>
            <a:pPr lvl="1" eaLnBrk="1" hangingPunct="1"/>
            <a:r>
              <a:rPr lang="en-US" dirty="0" smtClean="0"/>
              <a:t>Participants should be thorough and rigorous</a:t>
            </a:r>
            <a:endParaRPr lang="en-US" dirty="0"/>
          </a:p>
          <a:p>
            <a:pPr eaLnBrk="1" hangingPunct="1"/>
            <a:r>
              <a:rPr lang="en-US" dirty="0" smtClean="0"/>
              <a:t>Break large projects into smaller pieces</a:t>
            </a:r>
          </a:p>
          <a:p>
            <a:pPr eaLnBrk="1" hangingPunct="1"/>
            <a:r>
              <a:rPr lang="en-US" dirty="0" smtClean="0"/>
              <a:t>Spend time to plan and scope the work</a:t>
            </a:r>
          </a:p>
          <a:p>
            <a:pPr eaLnBrk="1" hangingPunct="1"/>
            <a:r>
              <a:rPr lang="en-US" dirty="0" smtClean="0"/>
              <a:t>Documenting adds rigor and credibility</a:t>
            </a:r>
          </a:p>
          <a:p>
            <a:pPr eaLnBrk="1" hangingPunct="1"/>
            <a:endParaRPr lang="en-US" dirty="0" smtClean="0"/>
          </a:p>
          <a:p>
            <a:pPr eaLnBrk="1" hangingPunct="1"/>
            <a:endParaRPr lang="en-US"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214414" y="1000108"/>
            <a:ext cx="5214974" cy="676292"/>
          </a:xfrm>
        </p:spPr>
        <p:txBody>
          <a:bodyPr/>
          <a:lstStyle/>
          <a:p>
            <a:pPr algn="ctr" eaLnBrk="1" hangingPunct="1"/>
            <a:r>
              <a:rPr lang="en-US" sz="3600" dirty="0" smtClean="0">
                <a:solidFill>
                  <a:srgbClr val="FF0000"/>
                </a:solidFill>
              </a:rPr>
              <a:t>Data Analytics Lifecycle</a:t>
            </a:r>
          </a:p>
        </p:txBody>
      </p:sp>
      <p:sp>
        <p:nvSpPr>
          <p:cNvPr id="6147" name="Rectangle 3"/>
          <p:cNvSpPr>
            <a:spLocks noGrp="1" noChangeArrowheads="1"/>
          </p:cNvSpPr>
          <p:nvPr>
            <p:ph type="body" idx="1"/>
          </p:nvPr>
        </p:nvSpPr>
        <p:spPr>
          <a:xfrm>
            <a:off x="457200" y="2133600"/>
            <a:ext cx="8382000" cy="4572000"/>
          </a:xfrm>
        </p:spPr>
        <p:txBody>
          <a:bodyPr/>
          <a:lstStyle/>
          <a:p>
            <a:pPr eaLnBrk="1" hangingPunct="1"/>
            <a:r>
              <a:rPr lang="en-US" dirty="0" smtClean="0"/>
              <a:t>Data Analytics Lifecycle Overview</a:t>
            </a:r>
          </a:p>
          <a:p>
            <a:pPr eaLnBrk="1" hangingPunct="1"/>
            <a:r>
              <a:rPr lang="en-US" dirty="0" smtClean="0"/>
              <a:t>Phase 1: Discovery</a:t>
            </a:r>
          </a:p>
          <a:p>
            <a:pPr eaLnBrk="1" hangingPunct="1"/>
            <a:r>
              <a:rPr lang="en-US" dirty="0" smtClean="0"/>
              <a:t>Phase 2: Data Preparation</a:t>
            </a:r>
          </a:p>
          <a:p>
            <a:pPr eaLnBrk="1" hangingPunct="1"/>
            <a:r>
              <a:rPr lang="en-US" dirty="0" smtClean="0"/>
              <a:t>Phase 3: Model Planning</a:t>
            </a:r>
          </a:p>
          <a:p>
            <a:pPr eaLnBrk="1" hangingPunct="1"/>
            <a:r>
              <a:rPr lang="en-US" dirty="0" smtClean="0"/>
              <a:t>Phase 4: Model Building</a:t>
            </a:r>
          </a:p>
          <a:p>
            <a:pPr eaLnBrk="1" hangingPunct="1"/>
            <a:r>
              <a:rPr lang="en-US" dirty="0" smtClean="0"/>
              <a:t>Phase 5: Communicate Results</a:t>
            </a:r>
          </a:p>
          <a:p>
            <a:pPr eaLnBrk="1" hangingPunct="1"/>
            <a:r>
              <a:rPr lang="en-US" dirty="0" smtClean="0"/>
              <a:t>Phase 6: </a:t>
            </a:r>
            <a:r>
              <a:rPr lang="en-US" dirty="0" err="1" smtClean="0"/>
              <a:t>Operationalize</a:t>
            </a:r>
            <a:endParaRPr lang="en-US" dirty="0" smtClean="0"/>
          </a:p>
          <a:p>
            <a:pPr eaLnBrk="1" hangingPunct="1">
              <a:buNone/>
            </a:pPr>
            <a:endParaRPr lang="en-US" dirty="0" smtClean="0"/>
          </a:p>
          <a:p>
            <a:pPr eaLnBrk="1" hangingPunct="1"/>
            <a:endParaRPr lang="en-US" dirty="0" smtClean="0"/>
          </a:p>
          <a:p>
            <a:pPr eaLnBrk="1" hangingPunct="1"/>
            <a:endParaRPr lang="en-US" dirty="0" smtClean="0"/>
          </a:p>
        </p:txBody>
      </p:sp>
    </p:spTree>
    <p:extLst>
      <p:ext uri="{BB962C8B-B14F-4D97-AF65-F5344CB8AC3E}">
        <p14:creationId xmlns="" xmlns:p14="http://schemas.microsoft.com/office/powerpoint/2010/main" val="13890708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150938" y="928669"/>
            <a:ext cx="7154862" cy="747731"/>
          </a:xfrm>
        </p:spPr>
        <p:txBody>
          <a:bodyPr/>
          <a:lstStyle/>
          <a:p>
            <a:pPr algn="ctr" eaLnBrk="1" hangingPunct="1"/>
            <a:r>
              <a:rPr lang="en-US" sz="3600" dirty="0" smtClean="0">
                <a:solidFill>
                  <a:srgbClr val="FF0000"/>
                </a:solidFill>
              </a:rPr>
              <a:t>Data Analytics Lifecycle Overview</a:t>
            </a:r>
          </a:p>
        </p:txBody>
      </p:sp>
      <p:sp>
        <p:nvSpPr>
          <p:cNvPr id="7171" name="Rectangle 3"/>
          <p:cNvSpPr>
            <a:spLocks noGrp="1" noChangeArrowheads="1"/>
          </p:cNvSpPr>
          <p:nvPr>
            <p:ph type="body" idx="1"/>
          </p:nvPr>
        </p:nvSpPr>
        <p:spPr>
          <a:xfrm>
            <a:off x="500034" y="2071678"/>
            <a:ext cx="8534400" cy="4572000"/>
          </a:xfrm>
        </p:spPr>
        <p:txBody>
          <a:bodyPr/>
          <a:lstStyle/>
          <a:p>
            <a:pPr eaLnBrk="1" hangingPunct="1"/>
            <a:r>
              <a:rPr lang="en-US" dirty="0" smtClean="0"/>
              <a:t>The data analytic lifecycle is designed for Big Data problems and data science projects</a:t>
            </a:r>
          </a:p>
          <a:p>
            <a:pPr eaLnBrk="1" hangingPunct="1"/>
            <a:r>
              <a:rPr lang="en-US" dirty="0" smtClean="0"/>
              <a:t>With six phases the project work can occur in several phases simultaneously</a:t>
            </a:r>
          </a:p>
          <a:p>
            <a:pPr eaLnBrk="1" hangingPunct="1"/>
            <a:r>
              <a:rPr lang="en-US" dirty="0" smtClean="0"/>
              <a:t>The cycle is iterative to portray a real project</a:t>
            </a:r>
          </a:p>
          <a:p>
            <a:pPr eaLnBrk="1" hangingPunct="1"/>
            <a:r>
              <a:rPr lang="en-US" dirty="0" smtClean="0"/>
              <a:t>Work can return to earlier phases as new information is uncovered</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285852" y="571480"/>
            <a:ext cx="6000792" cy="1104920"/>
          </a:xfrm>
        </p:spPr>
        <p:txBody>
          <a:bodyPr/>
          <a:lstStyle/>
          <a:p>
            <a:pPr algn="ctr" eaLnBrk="1" hangingPunct="1"/>
            <a:r>
              <a:rPr lang="en-US" sz="3600" dirty="0" smtClean="0">
                <a:solidFill>
                  <a:srgbClr val="FF0000"/>
                </a:solidFill>
              </a:rPr>
              <a:t>Key Roles for a Successful Analytics Project</a:t>
            </a:r>
          </a:p>
        </p:txBody>
      </p:sp>
      <p:pic>
        <p:nvPicPr>
          <p:cNvPr id="3" name="Picture 2"/>
          <p:cNvPicPr>
            <a:picLocks noChangeAspect="1"/>
          </p:cNvPicPr>
          <p:nvPr/>
        </p:nvPicPr>
        <p:blipFill>
          <a:blip r:embed="rId3"/>
          <a:stretch>
            <a:fillRect/>
          </a:stretch>
        </p:blipFill>
        <p:spPr>
          <a:xfrm>
            <a:off x="677138" y="1940805"/>
            <a:ext cx="7966828" cy="4870088"/>
          </a:xfrm>
          <a:prstGeom prst="rect">
            <a:avLst/>
          </a:prstGeom>
        </p:spPr>
      </p:pic>
    </p:spTree>
    <p:extLst>
      <p:ext uri="{BB962C8B-B14F-4D97-AF65-F5344CB8AC3E}">
        <p14:creationId xmlns="" xmlns:p14="http://schemas.microsoft.com/office/powerpoint/2010/main" val="37978057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150938" y="428604"/>
            <a:ext cx="6707210" cy="1247796"/>
          </a:xfrm>
        </p:spPr>
        <p:txBody>
          <a:bodyPr/>
          <a:lstStyle/>
          <a:p>
            <a:pPr algn="ctr" eaLnBrk="1" hangingPunct="1"/>
            <a:r>
              <a:rPr lang="en-US" sz="3600" dirty="0" smtClean="0">
                <a:solidFill>
                  <a:srgbClr val="FF0000"/>
                </a:solidFill>
              </a:rPr>
              <a:t>Key </a:t>
            </a:r>
            <a:r>
              <a:rPr lang="en-US" sz="3600" dirty="0">
                <a:solidFill>
                  <a:srgbClr val="FF0000"/>
                </a:solidFill>
              </a:rPr>
              <a:t>Roles for a </a:t>
            </a:r>
            <a:r>
              <a:rPr lang="en-US" sz="3600" dirty="0" smtClean="0">
                <a:solidFill>
                  <a:srgbClr val="FF0000"/>
                </a:solidFill>
              </a:rPr>
              <a:t/>
            </a:r>
            <a:br>
              <a:rPr lang="en-US" sz="3600" dirty="0" smtClean="0">
                <a:solidFill>
                  <a:srgbClr val="FF0000"/>
                </a:solidFill>
              </a:rPr>
            </a:br>
            <a:r>
              <a:rPr lang="en-US" sz="3600" dirty="0" smtClean="0">
                <a:solidFill>
                  <a:srgbClr val="FF0000"/>
                </a:solidFill>
              </a:rPr>
              <a:t>Successful </a:t>
            </a:r>
            <a:r>
              <a:rPr lang="en-US" sz="3600" dirty="0">
                <a:solidFill>
                  <a:srgbClr val="FF0000"/>
                </a:solidFill>
              </a:rPr>
              <a:t>Analytics Project</a:t>
            </a:r>
            <a:endParaRPr lang="en-US" sz="3600" dirty="0" smtClean="0">
              <a:solidFill>
                <a:srgbClr val="FF0000"/>
              </a:solidFill>
            </a:endParaRPr>
          </a:p>
        </p:txBody>
      </p:sp>
      <p:sp>
        <p:nvSpPr>
          <p:cNvPr id="7171" name="Rectangle 3"/>
          <p:cNvSpPr>
            <a:spLocks noGrp="1" noChangeArrowheads="1"/>
          </p:cNvSpPr>
          <p:nvPr>
            <p:ph type="body" idx="1"/>
          </p:nvPr>
        </p:nvSpPr>
        <p:spPr>
          <a:xfrm>
            <a:off x="500034" y="2214554"/>
            <a:ext cx="8534400" cy="4419600"/>
          </a:xfrm>
        </p:spPr>
        <p:txBody>
          <a:bodyPr/>
          <a:lstStyle/>
          <a:p>
            <a:pPr eaLnBrk="1" hangingPunct="1"/>
            <a:r>
              <a:rPr lang="en-US" sz="2400" dirty="0" smtClean="0"/>
              <a:t>Business User – understands the domain area</a:t>
            </a:r>
          </a:p>
          <a:p>
            <a:pPr eaLnBrk="1" hangingPunct="1"/>
            <a:r>
              <a:rPr lang="en-US" sz="2400" dirty="0" smtClean="0"/>
              <a:t>Project Sponsor – provides requirements</a:t>
            </a:r>
          </a:p>
          <a:p>
            <a:pPr eaLnBrk="1" hangingPunct="1"/>
            <a:r>
              <a:rPr lang="en-US" sz="2400" dirty="0" smtClean="0"/>
              <a:t>Project Manager – ensures meeting objectives</a:t>
            </a:r>
          </a:p>
          <a:p>
            <a:pPr eaLnBrk="1" hangingPunct="1"/>
            <a:r>
              <a:rPr lang="en-US" sz="2400" dirty="0" smtClean="0"/>
              <a:t>Business Intelligence Analyst – provides business domain expertise based on deep understanding of the data</a:t>
            </a:r>
          </a:p>
          <a:p>
            <a:pPr eaLnBrk="1" hangingPunct="1"/>
            <a:r>
              <a:rPr lang="en-US" sz="2400" dirty="0" smtClean="0"/>
              <a:t>Database Administrator (DBA) – creates DB environment</a:t>
            </a:r>
          </a:p>
          <a:p>
            <a:pPr eaLnBrk="1" hangingPunct="1"/>
            <a:r>
              <a:rPr lang="en-US" sz="2400" dirty="0" smtClean="0"/>
              <a:t>Data Engineer – provides technical skills, assists data management and extraction, supports analytic sandbox</a:t>
            </a:r>
          </a:p>
          <a:p>
            <a:pPr eaLnBrk="1" hangingPunct="1"/>
            <a:r>
              <a:rPr lang="en-US" sz="2400" dirty="0" smtClean="0">
                <a:solidFill>
                  <a:srgbClr val="FF0000"/>
                </a:solidFill>
              </a:rPr>
              <a:t>Data Scientist</a:t>
            </a:r>
            <a:r>
              <a:rPr lang="en-US" sz="2400" dirty="0" smtClean="0"/>
              <a:t> – provides analytic techniques and modeling</a:t>
            </a:r>
          </a:p>
        </p:txBody>
      </p:sp>
    </p:spTree>
    <p:extLst>
      <p:ext uri="{BB962C8B-B14F-4D97-AF65-F5344CB8AC3E}">
        <p14:creationId xmlns="" xmlns:p14="http://schemas.microsoft.com/office/powerpoint/2010/main" val="27188926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000" y="214313"/>
            <a:ext cx="8382000" cy="1462087"/>
          </a:xfrm>
        </p:spPr>
        <p:txBody>
          <a:bodyPr/>
          <a:lstStyle/>
          <a:p>
            <a:pPr algn="ctr" eaLnBrk="1" hangingPunct="1"/>
            <a:r>
              <a:rPr lang="en-US" sz="3600" dirty="0" smtClean="0">
                <a:solidFill>
                  <a:srgbClr val="FF0000"/>
                </a:solidFill>
              </a:rPr>
              <a:t>Background and Overview of Data </a:t>
            </a:r>
            <a:r>
              <a:rPr lang="en-US" sz="3600" dirty="0">
                <a:solidFill>
                  <a:srgbClr val="FF0000"/>
                </a:solidFill>
              </a:rPr>
              <a:t>Analytics </a:t>
            </a:r>
            <a:r>
              <a:rPr lang="en-US" sz="3600" dirty="0" smtClean="0">
                <a:solidFill>
                  <a:srgbClr val="FF0000"/>
                </a:solidFill>
              </a:rPr>
              <a:t>Lifecycle</a:t>
            </a:r>
          </a:p>
        </p:txBody>
      </p:sp>
      <p:sp>
        <p:nvSpPr>
          <p:cNvPr id="7171" name="Rectangle 3"/>
          <p:cNvSpPr>
            <a:spLocks noGrp="1" noChangeArrowheads="1"/>
          </p:cNvSpPr>
          <p:nvPr>
            <p:ph type="body" idx="1"/>
          </p:nvPr>
        </p:nvSpPr>
        <p:spPr>
          <a:xfrm>
            <a:off x="609600" y="2071678"/>
            <a:ext cx="8248680" cy="4419600"/>
          </a:xfrm>
        </p:spPr>
        <p:txBody>
          <a:bodyPr/>
          <a:lstStyle/>
          <a:p>
            <a:pPr eaLnBrk="1" hangingPunct="1"/>
            <a:r>
              <a:rPr lang="en-US" sz="2400" dirty="0" smtClean="0"/>
              <a:t>Data Analytics Lifecycle defines the analytics process and best practices from discovery to project completion</a:t>
            </a:r>
          </a:p>
          <a:p>
            <a:pPr eaLnBrk="1" hangingPunct="1"/>
            <a:r>
              <a:rPr lang="en-US" sz="2400" dirty="0" smtClean="0"/>
              <a:t>The Lifecycle employs aspects of</a:t>
            </a:r>
          </a:p>
          <a:p>
            <a:pPr lvl="1" eaLnBrk="1" hangingPunct="1"/>
            <a:r>
              <a:rPr lang="en-US" sz="2000" dirty="0" smtClean="0">
                <a:hlinkClick r:id="rId3"/>
              </a:rPr>
              <a:t>Scientific method</a:t>
            </a:r>
            <a:endParaRPr lang="en-US" sz="2000" dirty="0" smtClean="0"/>
          </a:p>
          <a:p>
            <a:pPr lvl="1" eaLnBrk="1" hangingPunct="1"/>
            <a:r>
              <a:rPr lang="en-US" sz="2000" dirty="0">
                <a:hlinkClick r:id="rId4"/>
              </a:rPr>
              <a:t>Cross Industry Standard Process for Data Mining</a:t>
            </a:r>
            <a:r>
              <a:rPr lang="en-US" sz="2000" dirty="0"/>
              <a:t> </a:t>
            </a:r>
            <a:r>
              <a:rPr lang="en-US" sz="2000" dirty="0" smtClean="0"/>
              <a:t>(</a:t>
            </a:r>
            <a:r>
              <a:rPr lang="en-US" sz="2000" dirty="0"/>
              <a:t>CRISP-DM</a:t>
            </a:r>
            <a:r>
              <a:rPr lang="en-US" sz="2000" dirty="0" smtClean="0"/>
              <a:t>)</a:t>
            </a:r>
          </a:p>
          <a:p>
            <a:pPr lvl="2" eaLnBrk="1" hangingPunct="1"/>
            <a:r>
              <a:rPr lang="en-US" sz="1600" dirty="0" smtClean="0"/>
              <a:t>Process model for data mining</a:t>
            </a:r>
            <a:endParaRPr lang="en-US" sz="1600" dirty="0"/>
          </a:p>
          <a:p>
            <a:pPr lvl="1" eaLnBrk="1" hangingPunct="1"/>
            <a:r>
              <a:rPr lang="en-US" sz="2000" dirty="0" smtClean="0"/>
              <a:t>Davenport’s </a:t>
            </a:r>
            <a:r>
              <a:rPr lang="en-US" sz="2000" dirty="0" smtClean="0">
                <a:hlinkClick r:id="rId5"/>
              </a:rPr>
              <a:t>DELTA framework</a:t>
            </a:r>
            <a:endParaRPr lang="en-US" sz="2000" dirty="0" smtClean="0"/>
          </a:p>
          <a:p>
            <a:pPr lvl="1" eaLnBrk="1" hangingPunct="1"/>
            <a:r>
              <a:rPr lang="en-US" sz="2000" dirty="0" smtClean="0"/>
              <a:t>Hubbard’s </a:t>
            </a:r>
            <a:r>
              <a:rPr lang="en-US" sz="2000" dirty="0" smtClean="0">
                <a:hlinkClick r:id="rId6"/>
              </a:rPr>
              <a:t>Applied Information Economics</a:t>
            </a:r>
            <a:r>
              <a:rPr lang="en-US" sz="2000" dirty="0" smtClean="0"/>
              <a:t> (AIE) approach</a:t>
            </a:r>
          </a:p>
          <a:p>
            <a:pPr lvl="1" eaLnBrk="1" hangingPunct="1"/>
            <a:r>
              <a:rPr lang="en-US" sz="2000" dirty="0" smtClean="0">
                <a:hlinkClick r:id="rId7"/>
              </a:rPr>
              <a:t>MAD </a:t>
            </a:r>
            <a:r>
              <a:rPr lang="en-US" sz="2000" dirty="0">
                <a:hlinkClick r:id="rId7"/>
              </a:rPr>
              <a:t>Skills: New Analysis Practices for Big </a:t>
            </a:r>
            <a:r>
              <a:rPr lang="en-US" sz="2000" dirty="0" smtClean="0">
                <a:hlinkClick r:id="rId7"/>
              </a:rPr>
              <a:t>Data</a:t>
            </a:r>
            <a:r>
              <a:rPr lang="en-US" sz="2000" dirty="0" smtClean="0"/>
              <a:t> by Cohen et al.</a:t>
            </a:r>
          </a:p>
        </p:txBody>
      </p:sp>
    </p:spTree>
    <p:extLst>
      <p:ext uri="{BB962C8B-B14F-4D97-AF65-F5344CB8AC3E}">
        <p14:creationId xmlns="" xmlns:p14="http://schemas.microsoft.com/office/powerpoint/2010/main" val="30864467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14282" y="642918"/>
            <a:ext cx="7391400" cy="1176358"/>
          </a:xfrm>
        </p:spPr>
        <p:txBody>
          <a:bodyPr/>
          <a:lstStyle/>
          <a:p>
            <a:pPr algn="ctr" eaLnBrk="1" hangingPunct="1"/>
            <a:r>
              <a:rPr lang="en-US" sz="3600" dirty="0" smtClean="0">
                <a:solidFill>
                  <a:srgbClr val="FF0000"/>
                </a:solidFill>
              </a:rPr>
              <a:t>Overview of </a:t>
            </a:r>
            <a:br>
              <a:rPr lang="en-US" sz="3600" dirty="0" smtClean="0">
                <a:solidFill>
                  <a:srgbClr val="FF0000"/>
                </a:solidFill>
              </a:rPr>
            </a:br>
            <a:r>
              <a:rPr lang="en-US" sz="3600" dirty="0" smtClean="0">
                <a:solidFill>
                  <a:srgbClr val="FF0000"/>
                </a:solidFill>
              </a:rPr>
              <a:t>Data </a:t>
            </a:r>
            <a:r>
              <a:rPr lang="en-US" sz="3600" dirty="0">
                <a:solidFill>
                  <a:srgbClr val="FF0000"/>
                </a:solidFill>
              </a:rPr>
              <a:t>Analytics </a:t>
            </a:r>
            <a:r>
              <a:rPr lang="en-US" sz="3600" dirty="0" smtClean="0">
                <a:solidFill>
                  <a:srgbClr val="FF0000"/>
                </a:solidFill>
              </a:rPr>
              <a:t>Lifecycle</a:t>
            </a:r>
          </a:p>
        </p:txBody>
      </p:sp>
      <p:pic>
        <p:nvPicPr>
          <p:cNvPr id="3" name="Picture 2"/>
          <p:cNvPicPr>
            <a:picLocks noChangeAspect="1"/>
          </p:cNvPicPr>
          <p:nvPr/>
        </p:nvPicPr>
        <p:blipFill>
          <a:blip r:embed="rId3"/>
          <a:stretch>
            <a:fillRect/>
          </a:stretch>
        </p:blipFill>
        <p:spPr>
          <a:xfrm>
            <a:off x="1066800" y="1828800"/>
            <a:ext cx="6858000" cy="5025528"/>
          </a:xfrm>
          <a:prstGeom prst="rect">
            <a:avLst/>
          </a:prstGeom>
        </p:spPr>
      </p:pic>
    </p:spTree>
    <p:extLst>
      <p:ext uri="{BB962C8B-B14F-4D97-AF65-F5344CB8AC3E}">
        <p14:creationId xmlns="" xmlns:p14="http://schemas.microsoft.com/office/powerpoint/2010/main" val="1784050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500166" y="1000108"/>
            <a:ext cx="5500726" cy="652483"/>
          </a:xfrm>
        </p:spPr>
        <p:txBody>
          <a:bodyPr/>
          <a:lstStyle/>
          <a:p>
            <a:pPr algn="ctr" eaLnBrk="1" hangingPunct="1"/>
            <a:r>
              <a:rPr lang="en-US" sz="3600" dirty="0" smtClean="0">
                <a:solidFill>
                  <a:srgbClr val="FF0000"/>
                </a:solidFill>
              </a:rPr>
              <a:t>Phase 1: Discovery</a:t>
            </a:r>
          </a:p>
        </p:txBody>
      </p:sp>
      <p:pic>
        <p:nvPicPr>
          <p:cNvPr id="3" name="Picture 2"/>
          <p:cNvPicPr>
            <a:picLocks noChangeAspect="1"/>
          </p:cNvPicPr>
          <p:nvPr/>
        </p:nvPicPr>
        <p:blipFill>
          <a:blip r:embed="rId3"/>
          <a:stretch>
            <a:fillRect/>
          </a:stretch>
        </p:blipFill>
        <p:spPr>
          <a:xfrm>
            <a:off x="1143000" y="1828800"/>
            <a:ext cx="6477000" cy="502920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00100" y="1000108"/>
            <a:ext cx="5867416" cy="723921"/>
          </a:xfrm>
        </p:spPr>
        <p:txBody>
          <a:bodyPr/>
          <a:lstStyle/>
          <a:p>
            <a:pPr algn="ctr" eaLnBrk="1" hangingPunct="1"/>
            <a:r>
              <a:rPr lang="en-US" sz="3600" dirty="0" smtClean="0">
                <a:solidFill>
                  <a:srgbClr val="FF0000"/>
                </a:solidFill>
              </a:rPr>
              <a:t>Phase 1: Discovery</a:t>
            </a:r>
          </a:p>
        </p:txBody>
      </p:sp>
      <p:sp>
        <p:nvSpPr>
          <p:cNvPr id="8195" name="Rectangle 3"/>
          <p:cNvSpPr>
            <a:spLocks noGrp="1" noChangeArrowheads="1"/>
          </p:cNvSpPr>
          <p:nvPr>
            <p:ph type="body" idx="1"/>
          </p:nvPr>
        </p:nvSpPr>
        <p:spPr>
          <a:xfrm>
            <a:off x="714348" y="2071678"/>
            <a:ext cx="8072494" cy="4114800"/>
          </a:xfrm>
        </p:spPr>
        <p:txBody>
          <a:bodyPr/>
          <a:lstStyle/>
          <a:p>
            <a:pPr marL="514350" indent="-514350" eaLnBrk="1" hangingPunct="1">
              <a:buFont typeface="+mj-lt"/>
              <a:buAutoNum type="arabicPeriod"/>
            </a:pPr>
            <a:r>
              <a:rPr lang="en-US" sz="2800" dirty="0" smtClean="0"/>
              <a:t>Learning the Business Domain</a:t>
            </a:r>
          </a:p>
          <a:p>
            <a:pPr marL="514350" indent="-514350" eaLnBrk="1" hangingPunct="1">
              <a:buFont typeface="+mj-lt"/>
              <a:buAutoNum type="arabicPeriod"/>
            </a:pPr>
            <a:r>
              <a:rPr lang="en-US" sz="2800" dirty="0" smtClean="0"/>
              <a:t>Resources</a:t>
            </a:r>
          </a:p>
          <a:p>
            <a:pPr marL="514350" indent="-514350" eaLnBrk="1" hangingPunct="1">
              <a:buFont typeface="+mj-lt"/>
              <a:buAutoNum type="arabicPeriod"/>
            </a:pPr>
            <a:r>
              <a:rPr lang="en-US" sz="2800" dirty="0" smtClean="0"/>
              <a:t>Framing the Problem</a:t>
            </a:r>
          </a:p>
          <a:p>
            <a:pPr marL="514350" indent="-514350" eaLnBrk="1" hangingPunct="1">
              <a:buFont typeface="+mj-lt"/>
              <a:buAutoNum type="arabicPeriod"/>
            </a:pPr>
            <a:r>
              <a:rPr lang="en-US" sz="2800" dirty="0" smtClean="0"/>
              <a:t>Identifying Key Stakeholders</a:t>
            </a:r>
          </a:p>
          <a:p>
            <a:pPr marL="514350" indent="-514350" eaLnBrk="1" hangingPunct="1">
              <a:buFont typeface="+mj-lt"/>
              <a:buAutoNum type="arabicPeriod"/>
            </a:pPr>
            <a:r>
              <a:rPr lang="en-US" sz="2800" dirty="0" smtClean="0"/>
              <a:t>Interviewing the Analytics Sponsor</a:t>
            </a:r>
          </a:p>
          <a:p>
            <a:pPr marL="514350" indent="-514350" eaLnBrk="1" hangingPunct="1">
              <a:buFont typeface="+mj-lt"/>
              <a:buAutoNum type="arabicPeriod"/>
            </a:pPr>
            <a:r>
              <a:rPr lang="en-US" sz="2800" dirty="0" smtClean="0"/>
              <a:t>Developing Initial Hypotheses</a:t>
            </a:r>
          </a:p>
          <a:p>
            <a:pPr marL="514350" indent="-514350" eaLnBrk="1" hangingPunct="1">
              <a:buFont typeface="+mj-lt"/>
              <a:buAutoNum type="arabicPeriod"/>
            </a:pPr>
            <a:r>
              <a:rPr lang="en-US" sz="2800" dirty="0" smtClean="0"/>
              <a:t>Identifying Potential Data Sources</a:t>
            </a:r>
          </a:p>
        </p:txBody>
      </p:sp>
    </p:spTree>
    <p:extLst>
      <p:ext uri="{BB962C8B-B14F-4D97-AF65-F5344CB8AC3E}">
        <p14:creationId xmlns="" xmlns:p14="http://schemas.microsoft.com/office/powerpoint/2010/main" val="17673042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9" y="857232"/>
            <a:ext cx="4706946" cy="819168"/>
          </a:xfrm>
        </p:spPr>
        <p:txBody>
          <a:bodyPr/>
          <a:lstStyle/>
          <a:p>
            <a:r>
              <a:rPr lang="en-US" sz="3600" dirty="0" smtClean="0">
                <a:solidFill>
                  <a:srgbClr val="FF0000"/>
                </a:solidFill>
              </a:rPr>
              <a:t>Big Data Definition</a:t>
            </a:r>
            <a:endParaRPr lang="en-US" sz="3600" dirty="0">
              <a:solidFill>
                <a:srgbClr val="FF0000"/>
              </a:solidFill>
            </a:endParaRPr>
          </a:p>
        </p:txBody>
      </p:sp>
      <p:sp>
        <p:nvSpPr>
          <p:cNvPr id="4" name="Content Placeholder 2"/>
          <p:cNvSpPr>
            <a:spLocks noGrp="1"/>
          </p:cNvSpPr>
          <p:nvPr>
            <p:ph idx="1"/>
          </p:nvPr>
        </p:nvSpPr>
        <p:spPr>
          <a:xfrm>
            <a:off x="357158" y="1643050"/>
            <a:ext cx="8382000" cy="5029200"/>
          </a:xfrm>
        </p:spPr>
        <p:txBody>
          <a:bodyPr/>
          <a:lstStyle/>
          <a:p>
            <a:pPr marL="342900" lvl="1" indent="-342900" eaLnBrk="1" hangingPunct="1">
              <a:buSzPct val="75000"/>
              <a:buBlip>
                <a:blip r:embed="rId2"/>
              </a:buBlip>
              <a:defRPr/>
            </a:pPr>
            <a:endParaRPr lang="en-US" altLang="en-US" dirty="0" smtClean="0">
              <a:solidFill>
                <a:schemeClr val="tx1"/>
              </a:solidFill>
            </a:endParaRPr>
          </a:p>
          <a:p>
            <a:pPr marL="342900" lvl="1" indent="-342900" eaLnBrk="1" hangingPunct="1">
              <a:buSzPct val="75000"/>
              <a:buBlip>
                <a:blip r:embed="rId2"/>
              </a:buBlip>
              <a:defRPr/>
            </a:pPr>
            <a:r>
              <a:rPr lang="en-US" altLang="en-US" dirty="0" smtClean="0">
                <a:solidFill>
                  <a:schemeClr val="tx1"/>
                </a:solidFill>
              </a:rPr>
              <a:t>Big </a:t>
            </a:r>
            <a:r>
              <a:rPr lang="en-US" altLang="en-US" dirty="0">
                <a:solidFill>
                  <a:schemeClr val="tx1"/>
                </a:solidFill>
              </a:rPr>
              <a:t>Data </a:t>
            </a:r>
            <a:r>
              <a:rPr lang="en-US" dirty="0" smtClean="0">
                <a:solidFill>
                  <a:schemeClr val="tx1"/>
                </a:solidFill>
              </a:rPr>
              <a:t>is </a:t>
            </a:r>
            <a:r>
              <a:rPr lang="en-US" dirty="0">
                <a:solidFill>
                  <a:schemeClr val="tx1"/>
                </a:solidFill>
              </a:rPr>
              <a:t>any data that is expensive to manage and hard to extract value from </a:t>
            </a:r>
            <a:endParaRPr lang="en-US" dirty="0" smtClean="0">
              <a:solidFill>
                <a:schemeClr val="tx1"/>
              </a:solidFill>
            </a:endParaRPr>
          </a:p>
          <a:p>
            <a:pPr lvl="1" eaLnBrk="1" hangingPunct="1">
              <a:defRPr/>
            </a:pPr>
            <a:r>
              <a:rPr lang="en-US" altLang="en-US" dirty="0" smtClean="0"/>
              <a:t>Volume</a:t>
            </a:r>
          </a:p>
          <a:p>
            <a:pPr lvl="2" eaLnBrk="1" hangingPunct="1">
              <a:defRPr/>
            </a:pPr>
            <a:r>
              <a:rPr lang="en-US" altLang="en-US" dirty="0" smtClean="0"/>
              <a:t>The size of the data</a:t>
            </a:r>
            <a:endParaRPr lang="en-US" altLang="en-US" dirty="0"/>
          </a:p>
          <a:p>
            <a:pPr lvl="1" eaLnBrk="1" hangingPunct="1">
              <a:defRPr/>
            </a:pPr>
            <a:r>
              <a:rPr lang="en-US" altLang="en-US" dirty="0" smtClean="0"/>
              <a:t>Velocity</a:t>
            </a:r>
          </a:p>
          <a:p>
            <a:pPr lvl="2" eaLnBrk="1" hangingPunct="1">
              <a:defRPr/>
            </a:pPr>
            <a:r>
              <a:rPr lang="en-US" dirty="0" smtClean="0"/>
              <a:t>The </a:t>
            </a:r>
            <a:r>
              <a:rPr lang="en-US" dirty="0"/>
              <a:t>latency of data processing relative to the growing demand for </a:t>
            </a:r>
            <a:r>
              <a:rPr lang="en-US" dirty="0" smtClean="0"/>
              <a:t>interactivity</a:t>
            </a:r>
          </a:p>
          <a:p>
            <a:pPr lvl="1" eaLnBrk="1" hangingPunct="1">
              <a:defRPr/>
            </a:pPr>
            <a:r>
              <a:rPr lang="en-US" altLang="en-US" dirty="0" smtClean="0"/>
              <a:t>Variety and Complexity</a:t>
            </a:r>
          </a:p>
          <a:p>
            <a:pPr lvl="2" eaLnBrk="1" hangingPunct="1">
              <a:defRPr/>
            </a:pPr>
            <a:r>
              <a:rPr lang="en-US" dirty="0"/>
              <a:t>the diversity of sources, formats, quality, structures.</a:t>
            </a:r>
          </a:p>
          <a:p>
            <a:pPr marL="914400" lvl="2" indent="0" eaLnBrk="1" hangingPunct="1">
              <a:buNone/>
              <a:defRPr/>
            </a:pPr>
            <a:endParaRPr lang="en-US"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214414" y="857232"/>
            <a:ext cx="6938986" cy="728682"/>
          </a:xfrm>
        </p:spPr>
        <p:txBody>
          <a:bodyPr/>
          <a:lstStyle/>
          <a:p>
            <a:pPr eaLnBrk="1" hangingPunct="1"/>
            <a:r>
              <a:rPr lang="en-US" sz="3600" dirty="0" smtClean="0">
                <a:solidFill>
                  <a:srgbClr val="FF0000"/>
                </a:solidFill>
              </a:rPr>
              <a:t>Phase 2: Data  Preparation</a:t>
            </a:r>
          </a:p>
        </p:txBody>
      </p:sp>
      <p:pic>
        <p:nvPicPr>
          <p:cNvPr id="3" name="Picture 2"/>
          <p:cNvPicPr>
            <a:picLocks noChangeAspect="1"/>
          </p:cNvPicPr>
          <p:nvPr/>
        </p:nvPicPr>
        <p:blipFill>
          <a:blip r:embed="rId3"/>
          <a:stretch>
            <a:fillRect/>
          </a:stretch>
        </p:blipFill>
        <p:spPr>
          <a:xfrm>
            <a:off x="1295400" y="1828800"/>
            <a:ext cx="6553200" cy="502920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500166" y="1000108"/>
            <a:ext cx="6429420" cy="723921"/>
          </a:xfrm>
        </p:spPr>
        <p:txBody>
          <a:bodyPr/>
          <a:lstStyle/>
          <a:p>
            <a:pPr algn="ctr" eaLnBrk="1" hangingPunct="1"/>
            <a:r>
              <a:rPr lang="en-US" sz="3600" dirty="0" smtClean="0">
                <a:solidFill>
                  <a:srgbClr val="FF0000"/>
                </a:solidFill>
              </a:rPr>
              <a:t>Phase </a:t>
            </a:r>
            <a:r>
              <a:rPr lang="en-US" sz="3600" dirty="0">
                <a:solidFill>
                  <a:srgbClr val="FF0000"/>
                </a:solidFill>
              </a:rPr>
              <a:t>2: Data  Preparation</a:t>
            </a:r>
            <a:endParaRPr lang="en-US" sz="3600" dirty="0" smtClean="0">
              <a:solidFill>
                <a:srgbClr val="FF0000"/>
              </a:solidFill>
            </a:endParaRPr>
          </a:p>
        </p:txBody>
      </p:sp>
      <p:sp>
        <p:nvSpPr>
          <p:cNvPr id="8195" name="Rectangle 3"/>
          <p:cNvSpPr>
            <a:spLocks noGrp="1" noChangeArrowheads="1"/>
          </p:cNvSpPr>
          <p:nvPr>
            <p:ph type="body" idx="1"/>
          </p:nvPr>
        </p:nvSpPr>
        <p:spPr>
          <a:xfrm>
            <a:off x="609600" y="2209800"/>
            <a:ext cx="8534400" cy="4114800"/>
          </a:xfrm>
        </p:spPr>
        <p:txBody>
          <a:bodyPr/>
          <a:lstStyle/>
          <a:p>
            <a:pPr eaLnBrk="1" hangingPunct="1"/>
            <a:r>
              <a:rPr lang="en-US" sz="2800" dirty="0" smtClean="0"/>
              <a:t>Includes steps to explore, preprocess, and condition data</a:t>
            </a:r>
          </a:p>
          <a:p>
            <a:pPr eaLnBrk="1" hangingPunct="1"/>
            <a:r>
              <a:rPr lang="en-US" sz="2800" dirty="0" smtClean="0"/>
              <a:t>Create robust environment – analytics sandbox</a:t>
            </a:r>
          </a:p>
          <a:p>
            <a:pPr eaLnBrk="1" hangingPunct="1"/>
            <a:r>
              <a:rPr lang="en-US" sz="2800" dirty="0" smtClean="0"/>
              <a:t>Data preparation tends to be the most labor-intensive step in the analytics lifecycle</a:t>
            </a:r>
          </a:p>
          <a:p>
            <a:pPr lvl="1" eaLnBrk="1" hangingPunct="1"/>
            <a:r>
              <a:rPr lang="en-US" sz="2400" dirty="0" smtClean="0"/>
              <a:t>Often at least 50% of the data science project’s time</a:t>
            </a:r>
          </a:p>
          <a:p>
            <a:pPr eaLnBrk="1" hangingPunct="1"/>
            <a:r>
              <a:rPr lang="en-US" sz="2800" dirty="0" smtClean="0"/>
              <a:t>The data preparation phase is generally the most iterative and the one that teams tend to underestimate most often</a:t>
            </a:r>
          </a:p>
        </p:txBody>
      </p:sp>
    </p:spTree>
    <p:extLst>
      <p:ext uri="{BB962C8B-B14F-4D97-AF65-F5344CB8AC3E}">
        <p14:creationId xmlns="" xmlns:p14="http://schemas.microsoft.com/office/powerpoint/2010/main" val="2171598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142976" y="1000108"/>
            <a:ext cx="7000924" cy="609601"/>
          </a:xfrm>
        </p:spPr>
        <p:txBody>
          <a:bodyPr/>
          <a:lstStyle/>
          <a:p>
            <a:pPr algn="ctr" eaLnBrk="1" hangingPunct="1"/>
            <a:r>
              <a:rPr lang="en-US" sz="3600" dirty="0" smtClean="0">
                <a:solidFill>
                  <a:srgbClr val="FF0000"/>
                </a:solidFill>
              </a:rPr>
              <a:t>Preparing </a:t>
            </a:r>
            <a:r>
              <a:rPr lang="en-US" sz="3600" dirty="0">
                <a:solidFill>
                  <a:srgbClr val="FF0000"/>
                </a:solidFill>
              </a:rPr>
              <a:t>the Analytic </a:t>
            </a:r>
            <a:r>
              <a:rPr lang="en-US" sz="3600" dirty="0" smtClean="0">
                <a:solidFill>
                  <a:srgbClr val="FF0000"/>
                </a:solidFill>
              </a:rPr>
              <a:t>Sandbox</a:t>
            </a:r>
          </a:p>
        </p:txBody>
      </p:sp>
      <p:sp>
        <p:nvSpPr>
          <p:cNvPr id="8195" name="Rectangle 3"/>
          <p:cNvSpPr>
            <a:spLocks noGrp="1" noChangeArrowheads="1"/>
          </p:cNvSpPr>
          <p:nvPr>
            <p:ph type="body" idx="1"/>
          </p:nvPr>
        </p:nvSpPr>
        <p:spPr>
          <a:xfrm>
            <a:off x="457200" y="2071678"/>
            <a:ext cx="8686800" cy="4114800"/>
          </a:xfrm>
        </p:spPr>
        <p:txBody>
          <a:bodyPr/>
          <a:lstStyle/>
          <a:p>
            <a:pPr eaLnBrk="1" hangingPunct="1"/>
            <a:r>
              <a:rPr lang="en-US" sz="2400" dirty="0" smtClean="0"/>
              <a:t>Create the analytic sandbox (also called workspace)</a:t>
            </a:r>
          </a:p>
          <a:p>
            <a:pPr eaLnBrk="1" hangingPunct="1"/>
            <a:r>
              <a:rPr lang="en-US" sz="2400" dirty="0" smtClean="0"/>
              <a:t>Allows team to explore data without interfering with live production data</a:t>
            </a:r>
          </a:p>
          <a:p>
            <a:pPr eaLnBrk="1" hangingPunct="1"/>
            <a:r>
              <a:rPr lang="en-US" sz="2400" dirty="0" smtClean="0"/>
              <a:t>Sandbox collects all kinds of data (expansive approach)</a:t>
            </a:r>
          </a:p>
          <a:p>
            <a:pPr eaLnBrk="1" hangingPunct="1"/>
            <a:r>
              <a:rPr lang="en-US" sz="2400" dirty="0" smtClean="0"/>
              <a:t>The sandbox allows organizations to undertake ambitious projects beyond traditional data analysis and BI to perform advanced predictive analytics</a:t>
            </a:r>
          </a:p>
          <a:p>
            <a:pPr eaLnBrk="1" hangingPunct="1"/>
            <a:r>
              <a:rPr lang="en-US" sz="2400" dirty="0" smtClean="0"/>
              <a:t>Although the concept of an analytics sandbox is relatively new, this concept has become acceptable to data science teams and IT groups</a:t>
            </a:r>
          </a:p>
        </p:txBody>
      </p:sp>
    </p:spTree>
    <p:extLst>
      <p:ext uri="{BB962C8B-B14F-4D97-AF65-F5344CB8AC3E}">
        <p14:creationId xmlns="" xmlns:p14="http://schemas.microsoft.com/office/powerpoint/2010/main" val="12478059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304799"/>
            <a:ext cx="8382000" cy="1295401"/>
          </a:xfrm>
        </p:spPr>
        <p:txBody>
          <a:bodyPr/>
          <a:lstStyle/>
          <a:p>
            <a:pPr algn="ctr" eaLnBrk="1" hangingPunct="1"/>
            <a:r>
              <a:rPr lang="en-US" sz="3600" dirty="0" smtClean="0">
                <a:solidFill>
                  <a:srgbClr val="FF0000"/>
                </a:solidFill>
              </a:rPr>
              <a:t>Performing ETLT</a:t>
            </a:r>
            <a:br>
              <a:rPr lang="en-US" sz="3600" dirty="0" smtClean="0">
                <a:solidFill>
                  <a:srgbClr val="FF0000"/>
                </a:solidFill>
              </a:rPr>
            </a:br>
            <a:r>
              <a:rPr lang="en-US" sz="3600" dirty="0">
                <a:solidFill>
                  <a:srgbClr val="FF0000"/>
                </a:solidFill>
              </a:rPr>
              <a:t>(Extract, Transform, Load, Transform)</a:t>
            </a:r>
            <a:endParaRPr lang="en-US" sz="3600" dirty="0" smtClean="0">
              <a:solidFill>
                <a:srgbClr val="FF0000"/>
              </a:solidFill>
            </a:endParaRPr>
          </a:p>
        </p:txBody>
      </p:sp>
      <p:sp>
        <p:nvSpPr>
          <p:cNvPr id="8195" name="Rectangle 3"/>
          <p:cNvSpPr>
            <a:spLocks noGrp="1" noChangeArrowheads="1"/>
          </p:cNvSpPr>
          <p:nvPr>
            <p:ph type="body" idx="1"/>
          </p:nvPr>
        </p:nvSpPr>
        <p:spPr>
          <a:xfrm>
            <a:off x="500034" y="2071678"/>
            <a:ext cx="8534400" cy="4114800"/>
          </a:xfrm>
        </p:spPr>
        <p:txBody>
          <a:bodyPr/>
          <a:lstStyle/>
          <a:p>
            <a:pPr eaLnBrk="1" hangingPunct="1"/>
            <a:r>
              <a:rPr lang="en-US" sz="2800" dirty="0" smtClean="0"/>
              <a:t>In ETL users perform extract, transform, load</a:t>
            </a:r>
          </a:p>
          <a:p>
            <a:pPr eaLnBrk="1" hangingPunct="1"/>
            <a:r>
              <a:rPr lang="en-US" sz="2800" dirty="0" smtClean="0"/>
              <a:t>In the sandbox the process is often ELT – early load preserves the raw data which can be useful to examine</a:t>
            </a:r>
          </a:p>
          <a:p>
            <a:pPr eaLnBrk="1" hangingPunct="1"/>
            <a:r>
              <a:rPr lang="en-US" sz="2800" dirty="0" smtClean="0"/>
              <a:t>Example – in credit card fraud detection, outliers can represent high-risk transactions that might be inadvertently filtered out or transformed before being loaded into the database</a:t>
            </a:r>
          </a:p>
          <a:p>
            <a:pPr eaLnBrk="1" hangingPunct="1"/>
            <a:r>
              <a:rPr lang="en-US" sz="2800" dirty="0" err="1" smtClean="0"/>
              <a:t>Hadoop</a:t>
            </a:r>
            <a:r>
              <a:rPr lang="en-US" sz="2800" dirty="0" smtClean="0"/>
              <a:t> is often used here</a:t>
            </a:r>
          </a:p>
        </p:txBody>
      </p:sp>
    </p:spTree>
    <p:extLst>
      <p:ext uri="{BB962C8B-B14F-4D97-AF65-F5344CB8AC3E}">
        <p14:creationId xmlns="" xmlns:p14="http://schemas.microsoft.com/office/powerpoint/2010/main" val="2458748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428728" y="1000108"/>
            <a:ext cx="5214974" cy="723921"/>
          </a:xfrm>
        </p:spPr>
        <p:txBody>
          <a:bodyPr/>
          <a:lstStyle/>
          <a:p>
            <a:pPr eaLnBrk="1" hangingPunct="1"/>
            <a:r>
              <a:rPr lang="en-US" sz="3600" dirty="0" smtClean="0">
                <a:solidFill>
                  <a:srgbClr val="FF0000"/>
                </a:solidFill>
              </a:rPr>
              <a:t>Learning </a:t>
            </a:r>
            <a:r>
              <a:rPr lang="en-US" sz="3600" dirty="0">
                <a:solidFill>
                  <a:srgbClr val="FF0000"/>
                </a:solidFill>
              </a:rPr>
              <a:t>about the Data</a:t>
            </a:r>
          </a:p>
        </p:txBody>
      </p:sp>
      <p:sp>
        <p:nvSpPr>
          <p:cNvPr id="8195" name="Rectangle 3"/>
          <p:cNvSpPr>
            <a:spLocks noGrp="1" noChangeArrowheads="1"/>
          </p:cNvSpPr>
          <p:nvPr>
            <p:ph type="body" idx="1"/>
          </p:nvPr>
        </p:nvSpPr>
        <p:spPr>
          <a:xfrm>
            <a:off x="609600" y="2286000"/>
            <a:ext cx="7239000" cy="4114800"/>
          </a:xfrm>
        </p:spPr>
        <p:txBody>
          <a:bodyPr/>
          <a:lstStyle/>
          <a:p>
            <a:pPr eaLnBrk="1" hangingPunct="1"/>
            <a:r>
              <a:rPr lang="en-US" sz="2800" dirty="0" smtClean="0"/>
              <a:t>Becoming familiar with the data is critical</a:t>
            </a:r>
          </a:p>
          <a:p>
            <a:pPr eaLnBrk="1" hangingPunct="1"/>
            <a:r>
              <a:rPr lang="en-US" sz="2800" dirty="0" smtClean="0"/>
              <a:t>This activity accomplishes several goals:</a:t>
            </a:r>
          </a:p>
          <a:p>
            <a:pPr lvl="1" eaLnBrk="1" hangingPunct="1"/>
            <a:r>
              <a:rPr lang="en-US" sz="2400" dirty="0" smtClean="0"/>
              <a:t>Determines the data available to the team early in the project</a:t>
            </a:r>
          </a:p>
          <a:p>
            <a:pPr lvl="1" eaLnBrk="1" hangingPunct="1"/>
            <a:r>
              <a:rPr lang="en-US" sz="2400" dirty="0" smtClean="0"/>
              <a:t>Highlights gaps – identifies data not currently available</a:t>
            </a:r>
          </a:p>
          <a:p>
            <a:pPr lvl="1" eaLnBrk="1" hangingPunct="1"/>
            <a:r>
              <a:rPr lang="en-US" sz="2400" dirty="0" smtClean="0"/>
              <a:t>Identifies data outside the organization that might be useful</a:t>
            </a:r>
          </a:p>
        </p:txBody>
      </p:sp>
    </p:spTree>
    <p:extLst>
      <p:ext uri="{BB962C8B-B14F-4D97-AF65-F5344CB8AC3E}">
        <p14:creationId xmlns="" xmlns:p14="http://schemas.microsoft.com/office/powerpoint/2010/main" val="36678964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357290" y="500042"/>
            <a:ext cx="7405710" cy="1176357"/>
          </a:xfrm>
        </p:spPr>
        <p:txBody>
          <a:bodyPr/>
          <a:lstStyle/>
          <a:p>
            <a:pPr algn="ctr" eaLnBrk="1" hangingPunct="1"/>
            <a:r>
              <a:rPr lang="en-US" sz="3600" dirty="0" smtClean="0">
                <a:solidFill>
                  <a:srgbClr val="FF0000"/>
                </a:solidFill>
              </a:rPr>
              <a:t>Learning </a:t>
            </a:r>
            <a:r>
              <a:rPr lang="en-US" sz="3600" dirty="0">
                <a:solidFill>
                  <a:srgbClr val="FF0000"/>
                </a:solidFill>
              </a:rPr>
              <a:t>about the Data</a:t>
            </a:r>
            <a:r>
              <a:rPr lang="en-US" sz="3600" dirty="0" smtClean="0">
                <a:solidFill>
                  <a:srgbClr val="FF0000"/>
                </a:solidFill>
              </a:rPr>
              <a:t> Sample Dataset Inventory</a:t>
            </a:r>
            <a:endParaRPr lang="en-US" sz="3600" dirty="0">
              <a:solidFill>
                <a:srgbClr val="FF0000"/>
              </a:solidFill>
            </a:endParaRPr>
          </a:p>
        </p:txBody>
      </p:sp>
      <p:pic>
        <p:nvPicPr>
          <p:cNvPr id="3" name="Picture 2"/>
          <p:cNvPicPr>
            <a:picLocks noChangeAspect="1"/>
          </p:cNvPicPr>
          <p:nvPr/>
        </p:nvPicPr>
        <p:blipFill>
          <a:blip r:embed="rId3"/>
          <a:stretch>
            <a:fillRect/>
          </a:stretch>
        </p:blipFill>
        <p:spPr>
          <a:xfrm>
            <a:off x="685799" y="2133600"/>
            <a:ext cx="7967341" cy="4343400"/>
          </a:xfrm>
          <a:prstGeom prst="rect">
            <a:avLst/>
          </a:prstGeom>
        </p:spPr>
      </p:pic>
    </p:spTree>
    <p:extLst>
      <p:ext uri="{BB962C8B-B14F-4D97-AF65-F5344CB8AC3E}">
        <p14:creationId xmlns="" xmlns:p14="http://schemas.microsoft.com/office/powerpoint/2010/main" val="28308924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214414" y="1000108"/>
            <a:ext cx="4714908" cy="685801"/>
          </a:xfrm>
        </p:spPr>
        <p:txBody>
          <a:bodyPr/>
          <a:lstStyle/>
          <a:p>
            <a:pPr algn="ctr" eaLnBrk="1" hangingPunct="1"/>
            <a:r>
              <a:rPr lang="en-US" sz="3600" dirty="0" smtClean="0">
                <a:solidFill>
                  <a:srgbClr val="FF0000"/>
                </a:solidFill>
              </a:rPr>
              <a:t>Data Conditioning</a:t>
            </a:r>
          </a:p>
        </p:txBody>
      </p:sp>
      <p:sp>
        <p:nvSpPr>
          <p:cNvPr id="8195" name="Rectangle 3"/>
          <p:cNvSpPr>
            <a:spLocks noGrp="1" noChangeArrowheads="1"/>
          </p:cNvSpPr>
          <p:nvPr>
            <p:ph type="body" idx="1"/>
          </p:nvPr>
        </p:nvSpPr>
        <p:spPr>
          <a:xfrm>
            <a:off x="609600" y="2286000"/>
            <a:ext cx="8534400" cy="4114800"/>
          </a:xfrm>
        </p:spPr>
        <p:txBody>
          <a:bodyPr/>
          <a:lstStyle/>
          <a:p>
            <a:pPr eaLnBrk="1" hangingPunct="1"/>
            <a:r>
              <a:rPr lang="en-US" sz="2800" dirty="0" smtClean="0"/>
              <a:t>Data conditioning includes cleaning data, normalizing datasets, and performing transformations</a:t>
            </a:r>
          </a:p>
          <a:p>
            <a:pPr lvl="1" eaLnBrk="1" hangingPunct="1"/>
            <a:r>
              <a:rPr lang="en-US" sz="2400" dirty="0" smtClean="0"/>
              <a:t>Often viewed as a preprocessing step prior to data analysis, it might be performed by data owner, IT department, DBA, etc.</a:t>
            </a:r>
          </a:p>
          <a:p>
            <a:pPr lvl="1" eaLnBrk="1" hangingPunct="1"/>
            <a:r>
              <a:rPr lang="en-US" sz="2400" dirty="0" smtClean="0"/>
              <a:t>Best to have data scientists involved</a:t>
            </a:r>
          </a:p>
          <a:p>
            <a:pPr lvl="1" eaLnBrk="1" hangingPunct="1"/>
            <a:r>
              <a:rPr lang="en-US" sz="2400" dirty="0" smtClean="0"/>
              <a:t>Data science teams prefer more data than too little</a:t>
            </a:r>
          </a:p>
        </p:txBody>
      </p:sp>
    </p:spTree>
    <p:extLst>
      <p:ext uri="{BB962C8B-B14F-4D97-AF65-F5344CB8AC3E}">
        <p14:creationId xmlns="" xmlns:p14="http://schemas.microsoft.com/office/powerpoint/2010/main" val="34209056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143108" y="928670"/>
            <a:ext cx="5286412" cy="685801"/>
          </a:xfrm>
        </p:spPr>
        <p:txBody>
          <a:bodyPr/>
          <a:lstStyle/>
          <a:p>
            <a:pPr algn="ctr" eaLnBrk="1" hangingPunct="1"/>
            <a:r>
              <a:rPr lang="en-US" sz="3600" dirty="0" smtClean="0">
                <a:solidFill>
                  <a:srgbClr val="FF0000"/>
                </a:solidFill>
              </a:rPr>
              <a:t>Data Conditioning</a:t>
            </a:r>
          </a:p>
        </p:txBody>
      </p:sp>
      <p:sp>
        <p:nvSpPr>
          <p:cNvPr id="8195" name="Rectangle 3"/>
          <p:cNvSpPr>
            <a:spLocks noGrp="1" noChangeArrowheads="1"/>
          </p:cNvSpPr>
          <p:nvPr>
            <p:ph type="body" idx="1"/>
          </p:nvPr>
        </p:nvSpPr>
        <p:spPr>
          <a:xfrm>
            <a:off x="609600" y="2286000"/>
            <a:ext cx="8534400" cy="4114800"/>
          </a:xfrm>
        </p:spPr>
        <p:txBody>
          <a:bodyPr/>
          <a:lstStyle/>
          <a:p>
            <a:pPr eaLnBrk="1" hangingPunct="1"/>
            <a:r>
              <a:rPr lang="en-US" sz="2800" dirty="0" smtClean="0"/>
              <a:t>Additional questions and considerations</a:t>
            </a:r>
          </a:p>
          <a:p>
            <a:pPr lvl="1" eaLnBrk="1" hangingPunct="1"/>
            <a:r>
              <a:rPr lang="en-US" sz="2400" dirty="0" smtClean="0"/>
              <a:t>What are the data sources?  Target fields?</a:t>
            </a:r>
          </a:p>
          <a:p>
            <a:pPr lvl="1" eaLnBrk="1" hangingPunct="1"/>
            <a:r>
              <a:rPr lang="en-US" sz="2400" dirty="0" smtClean="0"/>
              <a:t>How clean is the data?</a:t>
            </a:r>
          </a:p>
          <a:p>
            <a:pPr lvl="1" eaLnBrk="1" hangingPunct="1"/>
            <a:r>
              <a:rPr lang="en-US" sz="2400" dirty="0" smtClean="0"/>
              <a:t>How consistent are the contents and files?  Missing or inconsistent values?</a:t>
            </a:r>
          </a:p>
          <a:p>
            <a:pPr lvl="1" eaLnBrk="1" hangingPunct="1"/>
            <a:r>
              <a:rPr lang="en-US" sz="2400" dirty="0" smtClean="0"/>
              <a:t>Assess the consistence of the data types – numeric, alphanumeric?</a:t>
            </a:r>
          </a:p>
          <a:p>
            <a:pPr lvl="1" eaLnBrk="1" hangingPunct="1"/>
            <a:r>
              <a:rPr lang="en-US" sz="2400" dirty="0" smtClean="0"/>
              <a:t>Review the contents to ensure the data makes sense</a:t>
            </a:r>
          </a:p>
          <a:p>
            <a:pPr lvl="1" eaLnBrk="1" hangingPunct="1"/>
            <a:r>
              <a:rPr lang="en-US" sz="2400" dirty="0" smtClean="0"/>
              <a:t>Look for evidence of systematic error</a:t>
            </a:r>
          </a:p>
        </p:txBody>
      </p:sp>
    </p:spTree>
    <p:extLst>
      <p:ext uri="{BB962C8B-B14F-4D97-AF65-F5344CB8AC3E}">
        <p14:creationId xmlns="" xmlns:p14="http://schemas.microsoft.com/office/powerpoint/2010/main" val="39069971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285852" y="928670"/>
            <a:ext cx="6215106" cy="685801"/>
          </a:xfrm>
        </p:spPr>
        <p:txBody>
          <a:bodyPr/>
          <a:lstStyle/>
          <a:p>
            <a:pPr algn="ctr" eaLnBrk="1" hangingPunct="1"/>
            <a:r>
              <a:rPr lang="en-US" sz="3600" dirty="0" smtClean="0">
                <a:solidFill>
                  <a:srgbClr val="FF0000"/>
                </a:solidFill>
              </a:rPr>
              <a:t>Survey </a:t>
            </a:r>
            <a:r>
              <a:rPr lang="en-US" sz="3600" dirty="0">
                <a:solidFill>
                  <a:srgbClr val="FF0000"/>
                </a:solidFill>
              </a:rPr>
              <a:t>and </a:t>
            </a:r>
            <a:r>
              <a:rPr lang="en-US" sz="3600" dirty="0" smtClean="0">
                <a:solidFill>
                  <a:srgbClr val="FF0000"/>
                </a:solidFill>
              </a:rPr>
              <a:t>Visualize</a:t>
            </a:r>
          </a:p>
        </p:txBody>
      </p:sp>
      <p:sp>
        <p:nvSpPr>
          <p:cNvPr id="8195" name="Rectangle 3"/>
          <p:cNvSpPr>
            <a:spLocks noGrp="1" noChangeArrowheads="1"/>
          </p:cNvSpPr>
          <p:nvPr>
            <p:ph type="body" idx="1"/>
          </p:nvPr>
        </p:nvSpPr>
        <p:spPr>
          <a:xfrm>
            <a:off x="381000" y="2286000"/>
            <a:ext cx="8763000" cy="4114800"/>
          </a:xfrm>
        </p:spPr>
        <p:txBody>
          <a:bodyPr/>
          <a:lstStyle/>
          <a:p>
            <a:pPr eaLnBrk="1" hangingPunct="1"/>
            <a:r>
              <a:rPr lang="en-US" sz="2800" dirty="0" smtClean="0"/>
              <a:t>Leverage data visualization tools to gain an overview of the data</a:t>
            </a:r>
          </a:p>
          <a:p>
            <a:pPr eaLnBrk="1" hangingPunct="1"/>
            <a:r>
              <a:rPr lang="en-US" sz="2800" dirty="0" err="1" smtClean="0"/>
              <a:t>Shneiderman’s</a:t>
            </a:r>
            <a:r>
              <a:rPr lang="en-US" sz="2800" dirty="0" smtClean="0"/>
              <a:t> mantra:</a:t>
            </a:r>
          </a:p>
          <a:p>
            <a:pPr lvl="1" eaLnBrk="1" hangingPunct="1"/>
            <a:r>
              <a:rPr lang="en-US" sz="2400" dirty="0" smtClean="0"/>
              <a:t>“Overview first, zoom and filter, then details-on-demand”</a:t>
            </a:r>
          </a:p>
          <a:p>
            <a:pPr lvl="1" eaLnBrk="1" hangingPunct="1"/>
            <a:r>
              <a:rPr lang="en-US" sz="2400" dirty="0" smtClean="0"/>
              <a:t>This enables the user to find areas of interest, zoom and filter to find more detailed information about a particular area, then find the detailed data in that area</a:t>
            </a:r>
          </a:p>
        </p:txBody>
      </p:sp>
    </p:spTree>
    <p:extLst>
      <p:ext uri="{BB962C8B-B14F-4D97-AF65-F5344CB8AC3E}">
        <p14:creationId xmlns="" xmlns:p14="http://schemas.microsoft.com/office/powerpoint/2010/main" val="25809213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38200" y="457201"/>
            <a:ext cx="7543800" cy="1219200"/>
          </a:xfrm>
        </p:spPr>
        <p:txBody>
          <a:bodyPr/>
          <a:lstStyle/>
          <a:p>
            <a:pPr algn="ctr" eaLnBrk="1" hangingPunct="1"/>
            <a:r>
              <a:rPr lang="en-US" sz="3600" dirty="0" smtClean="0">
                <a:solidFill>
                  <a:srgbClr val="FF0000"/>
                </a:solidFill>
              </a:rPr>
              <a:t>Survey </a:t>
            </a:r>
            <a:r>
              <a:rPr lang="en-US" sz="3600" dirty="0">
                <a:solidFill>
                  <a:srgbClr val="FF0000"/>
                </a:solidFill>
              </a:rPr>
              <a:t>and </a:t>
            </a:r>
            <a:r>
              <a:rPr lang="en-US" sz="3600" dirty="0" smtClean="0">
                <a:solidFill>
                  <a:srgbClr val="FF0000"/>
                </a:solidFill>
              </a:rPr>
              <a:t>Visualize</a:t>
            </a:r>
            <a:br>
              <a:rPr lang="en-US" sz="3600" dirty="0" smtClean="0">
                <a:solidFill>
                  <a:srgbClr val="FF0000"/>
                </a:solidFill>
              </a:rPr>
            </a:br>
            <a:r>
              <a:rPr lang="en-US" sz="3600" dirty="0" smtClean="0">
                <a:solidFill>
                  <a:srgbClr val="FF0000"/>
                </a:solidFill>
              </a:rPr>
              <a:t>Guidelines and Considerations</a:t>
            </a:r>
          </a:p>
        </p:txBody>
      </p:sp>
      <p:sp>
        <p:nvSpPr>
          <p:cNvPr id="8195" name="Rectangle 3"/>
          <p:cNvSpPr>
            <a:spLocks noGrp="1" noChangeArrowheads="1"/>
          </p:cNvSpPr>
          <p:nvPr>
            <p:ph type="body" idx="1"/>
          </p:nvPr>
        </p:nvSpPr>
        <p:spPr>
          <a:xfrm>
            <a:off x="381000" y="2286000"/>
            <a:ext cx="8763000" cy="4114800"/>
          </a:xfrm>
        </p:spPr>
        <p:txBody>
          <a:bodyPr/>
          <a:lstStyle/>
          <a:p>
            <a:pPr eaLnBrk="1" hangingPunct="1"/>
            <a:r>
              <a:rPr lang="en-US" sz="2400" dirty="0" smtClean="0"/>
              <a:t>Review data to ensure calculations are consistent</a:t>
            </a:r>
          </a:p>
          <a:p>
            <a:pPr eaLnBrk="1" hangingPunct="1"/>
            <a:r>
              <a:rPr lang="en-US" sz="2400" dirty="0" smtClean="0"/>
              <a:t>Does the data distribution stay consistent?</a:t>
            </a:r>
          </a:p>
          <a:p>
            <a:pPr eaLnBrk="1" hangingPunct="1"/>
            <a:r>
              <a:rPr lang="en-US" sz="2400" dirty="0" smtClean="0"/>
              <a:t>Assess the granularity of the data, the range of values, and the level of aggregation of the data</a:t>
            </a:r>
          </a:p>
          <a:p>
            <a:pPr eaLnBrk="1" hangingPunct="1"/>
            <a:r>
              <a:rPr lang="en-US" sz="2400" dirty="0" smtClean="0"/>
              <a:t>Does the data represent the population of interest?</a:t>
            </a:r>
          </a:p>
          <a:p>
            <a:pPr eaLnBrk="1" hangingPunct="1"/>
            <a:r>
              <a:rPr lang="en-US" sz="2400" dirty="0" smtClean="0"/>
              <a:t>Check time-related variables – daily, weekly, monthly?  Is this good enough?</a:t>
            </a:r>
          </a:p>
          <a:p>
            <a:pPr eaLnBrk="1" hangingPunct="1"/>
            <a:r>
              <a:rPr lang="en-US" sz="2400" dirty="0" smtClean="0"/>
              <a:t>Is the data standardized/normalized? Scales consistent?</a:t>
            </a:r>
          </a:p>
          <a:p>
            <a:pPr eaLnBrk="1" hangingPunct="1"/>
            <a:r>
              <a:rPr lang="en-US" sz="2400" dirty="0" smtClean="0"/>
              <a:t>For geospatial datasets, are state/country abbreviations consistent</a:t>
            </a:r>
            <a:endParaRPr lang="en-US" sz="2000" dirty="0" smtClean="0"/>
          </a:p>
        </p:txBody>
      </p:sp>
    </p:spTree>
    <p:extLst>
      <p:ext uri="{BB962C8B-B14F-4D97-AF65-F5344CB8AC3E}">
        <p14:creationId xmlns="" xmlns:p14="http://schemas.microsoft.com/office/powerpoint/2010/main" val="24751098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285852" y="1000108"/>
            <a:ext cx="4214842" cy="676292"/>
          </a:xfrm>
        </p:spPr>
        <p:txBody>
          <a:bodyPr/>
          <a:lstStyle/>
          <a:p>
            <a:pPr algn="ctr" eaLnBrk="1" hangingPunct="1"/>
            <a:r>
              <a:rPr lang="en-US" sz="3600" dirty="0" smtClean="0">
                <a:solidFill>
                  <a:srgbClr val="FF0000"/>
                </a:solidFill>
                <a:cs typeface="Arial" pitchFamily="34" charset="0"/>
              </a:rPr>
              <a:t>Big Data Overview</a:t>
            </a:r>
          </a:p>
        </p:txBody>
      </p:sp>
      <p:sp>
        <p:nvSpPr>
          <p:cNvPr id="6147" name="Rectangle 3"/>
          <p:cNvSpPr>
            <a:spLocks noGrp="1" noChangeArrowheads="1"/>
          </p:cNvSpPr>
          <p:nvPr>
            <p:ph type="body" idx="1"/>
          </p:nvPr>
        </p:nvSpPr>
        <p:spPr>
          <a:xfrm>
            <a:off x="428596" y="2071678"/>
            <a:ext cx="8382000" cy="4572000"/>
          </a:xfrm>
        </p:spPr>
        <p:txBody>
          <a:bodyPr/>
          <a:lstStyle/>
          <a:p>
            <a:pPr eaLnBrk="1" hangingPunct="1"/>
            <a:r>
              <a:rPr lang="en-US" dirty="0" smtClean="0"/>
              <a:t>Industries that gather and exploit data</a:t>
            </a:r>
          </a:p>
          <a:p>
            <a:pPr lvl="1" eaLnBrk="1" hangingPunct="1"/>
            <a:r>
              <a:rPr lang="en-US" dirty="0" smtClean="0"/>
              <a:t>Credit card companies monitor purchases</a:t>
            </a:r>
          </a:p>
          <a:p>
            <a:pPr lvl="2" eaLnBrk="1" hangingPunct="1"/>
            <a:r>
              <a:rPr lang="en-US" dirty="0" smtClean="0"/>
              <a:t>Good at identifying fraudulent purchases</a:t>
            </a:r>
          </a:p>
          <a:p>
            <a:pPr lvl="1" eaLnBrk="1" hangingPunct="1"/>
            <a:r>
              <a:rPr lang="en-US" dirty="0" smtClean="0"/>
              <a:t>Mobile phone companies analyze calling patterns – e.g., even on rival networks</a:t>
            </a:r>
          </a:p>
          <a:p>
            <a:pPr lvl="2" eaLnBrk="1" hangingPunct="1"/>
            <a:r>
              <a:rPr lang="en-US" dirty="0" smtClean="0"/>
              <a:t>Look for customers might switch providers</a:t>
            </a:r>
          </a:p>
          <a:p>
            <a:pPr lvl="1" eaLnBrk="1" hangingPunct="1"/>
            <a:r>
              <a:rPr lang="en-US" dirty="0" smtClean="0"/>
              <a:t>For social networks data is primary product</a:t>
            </a:r>
          </a:p>
          <a:p>
            <a:pPr lvl="2" eaLnBrk="1" hangingPunct="1"/>
            <a:r>
              <a:rPr lang="en-US" dirty="0" smtClean="0"/>
              <a:t>Intrinsic value increases as data grows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500166" y="457200"/>
            <a:ext cx="5572164" cy="1295400"/>
          </a:xfrm>
        </p:spPr>
        <p:txBody>
          <a:bodyPr/>
          <a:lstStyle/>
          <a:p>
            <a:pPr algn="ctr" eaLnBrk="1" hangingPunct="1"/>
            <a:r>
              <a:rPr lang="en-US" sz="3600" dirty="0" smtClean="0">
                <a:solidFill>
                  <a:srgbClr val="FF0000"/>
                </a:solidFill>
              </a:rPr>
              <a:t>Common </a:t>
            </a:r>
            <a:r>
              <a:rPr lang="en-US" sz="3600" dirty="0">
                <a:solidFill>
                  <a:srgbClr val="FF0000"/>
                </a:solidFill>
              </a:rPr>
              <a:t>Tools </a:t>
            </a:r>
            <a:r>
              <a:rPr lang="en-US" sz="3600" dirty="0" smtClean="0">
                <a:solidFill>
                  <a:srgbClr val="FF0000"/>
                </a:solidFill>
              </a:rPr>
              <a:t/>
            </a:r>
            <a:br>
              <a:rPr lang="en-US" sz="3600" dirty="0" smtClean="0">
                <a:solidFill>
                  <a:srgbClr val="FF0000"/>
                </a:solidFill>
              </a:rPr>
            </a:br>
            <a:r>
              <a:rPr lang="en-US" sz="3600" dirty="0" smtClean="0">
                <a:solidFill>
                  <a:srgbClr val="FF0000"/>
                </a:solidFill>
              </a:rPr>
              <a:t>for Data Preparation</a:t>
            </a:r>
          </a:p>
        </p:txBody>
      </p:sp>
      <p:sp>
        <p:nvSpPr>
          <p:cNvPr id="8195" name="Rectangle 3"/>
          <p:cNvSpPr>
            <a:spLocks noGrp="1" noChangeArrowheads="1"/>
          </p:cNvSpPr>
          <p:nvPr>
            <p:ph type="body" idx="1"/>
          </p:nvPr>
        </p:nvSpPr>
        <p:spPr>
          <a:xfrm>
            <a:off x="609600" y="2357430"/>
            <a:ext cx="8534400" cy="3886200"/>
          </a:xfrm>
        </p:spPr>
        <p:txBody>
          <a:bodyPr/>
          <a:lstStyle/>
          <a:p>
            <a:pPr eaLnBrk="1" hangingPunct="1"/>
            <a:r>
              <a:rPr lang="en-US" sz="2800" b="1" dirty="0" smtClean="0"/>
              <a:t>Hadoop</a:t>
            </a:r>
            <a:r>
              <a:rPr lang="en-US" sz="2800" dirty="0" smtClean="0"/>
              <a:t> can perform parallel ingest and analysis</a:t>
            </a:r>
          </a:p>
          <a:p>
            <a:pPr eaLnBrk="1" hangingPunct="1"/>
            <a:r>
              <a:rPr lang="en-US" sz="2800" b="1" dirty="0" smtClean="0"/>
              <a:t>Alpine Miner</a:t>
            </a:r>
            <a:r>
              <a:rPr lang="en-US" sz="2800" dirty="0" smtClean="0"/>
              <a:t> provides a graphical user interface for creating analytic workflows</a:t>
            </a:r>
          </a:p>
          <a:p>
            <a:pPr eaLnBrk="1" hangingPunct="1"/>
            <a:r>
              <a:rPr lang="en-US" sz="2800" b="1" dirty="0" err="1" smtClean="0"/>
              <a:t>OpenRefine</a:t>
            </a:r>
            <a:r>
              <a:rPr lang="en-US" sz="2800" dirty="0" smtClean="0"/>
              <a:t> (formerly Google Refine) is a free, open source tool for working with messy data</a:t>
            </a:r>
          </a:p>
          <a:p>
            <a:pPr eaLnBrk="1" hangingPunct="1"/>
            <a:r>
              <a:rPr lang="en-US" sz="2800" dirty="0" smtClean="0"/>
              <a:t>Similar to </a:t>
            </a:r>
            <a:r>
              <a:rPr lang="en-US" sz="2800" dirty="0" err="1" smtClean="0"/>
              <a:t>OpenRefine</a:t>
            </a:r>
            <a:r>
              <a:rPr lang="en-US" sz="2800" dirty="0" smtClean="0"/>
              <a:t>, </a:t>
            </a:r>
            <a:r>
              <a:rPr lang="en-US" sz="2800" b="1" dirty="0" smtClean="0"/>
              <a:t>Data Wrangler </a:t>
            </a:r>
            <a:r>
              <a:rPr lang="en-US" sz="2800" dirty="0" smtClean="0"/>
              <a:t>is an  interactive tool for data cleansing and transformation</a:t>
            </a:r>
          </a:p>
        </p:txBody>
      </p:sp>
    </p:spTree>
    <p:extLst>
      <p:ext uri="{BB962C8B-B14F-4D97-AF65-F5344CB8AC3E}">
        <p14:creationId xmlns="" xmlns:p14="http://schemas.microsoft.com/office/powerpoint/2010/main" val="31943849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571604" y="928670"/>
            <a:ext cx="5207012" cy="747730"/>
          </a:xfrm>
        </p:spPr>
        <p:txBody>
          <a:bodyPr/>
          <a:lstStyle/>
          <a:p>
            <a:pPr eaLnBrk="1" hangingPunct="1"/>
            <a:r>
              <a:rPr lang="en-US" sz="3600" dirty="0" smtClean="0">
                <a:solidFill>
                  <a:srgbClr val="FF0000"/>
                </a:solidFill>
              </a:rPr>
              <a:t>Phase 3: Model Planning</a:t>
            </a:r>
          </a:p>
        </p:txBody>
      </p:sp>
      <p:pic>
        <p:nvPicPr>
          <p:cNvPr id="3" name="Picture 2"/>
          <p:cNvPicPr>
            <a:picLocks noChangeAspect="1"/>
          </p:cNvPicPr>
          <p:nvPr/>
        </p:nvPicPr>
        <p:blipFill>
          <a:blip r:embed="rId3"/>
          <a:stretch>
            <a:fillRect/>
          </a:stretch>
        </p:blipFill>
        <p:spPr>
          <a:xfrm>
            <a:off x="1295400" y="1905000"/>
            <a:ext cx="6629400" cy="495300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150938" y="785794"/>
            <a:ext cx="5492764" cy="890606"/>
          </a:xfrm>
        </p:spPr>
        <p:txBody>
          <a:bodyPr/>
          <a:lstStyle/>
          <a:p>
            <a:pPr eaLnBrk="1" hangingPunct="1"/>
            <a:r>
              <a:rPr lang="en-US" sz="3600" dirty="0" smtClean="0">
                <a:solidFill>
                  <a:srgbClr val="FF0000"/>
                </a:solidFill>
              </a:rPr>
              <a:t>Phase 3: Model Planning</a:t>
            </a:r>
          </a:p>
        </p:txBody>
      </p:sp>
      <p:sp>
        <p:nvSpPr>
          <p:cNvPr id="9219" name="Rectangle 3"/>
          <p:cNvSpPr>
            <a:spLocks noGrp="1" noChangeArrowheads="1"/>
          </p:cNvSpPr>
          <p:nvPr>
            <p:ph type="body" idx="1"/>
          </p:nvPr>
        </p:nvSpPr>
        <p:spPr>
          <a:xfrm>
            <a:off x="457200" y="1928802"/>
            <a:ext cx="8458200" cy="4929198"/>
          </a:xfrm>
        </p:spPr>
        <p:txBody>
          <a:bodyPr/>
          <a:lstStyle/>
          <a:p>
            <a:pPr eaLnBrk="1" hangingPunct="1"/>
            <a:r>
              <a:rPr lang="en-US" sz="2400" dirty="0" smtClean="0"/>
              <a:t>Activities to consider</a:t>
            </a:r>
          </a:p>
          <a:p>
            <a:pPr lvl="1" eaLnBrk="1" hangingPunct="1"/>
            <a:r>
              <a:rPr lang="en-US" sz="2400" dirty="0" smtClean="0"/>
              <a:t>Assess the structure of the data – this dictates the tools and analytic techniques for the next phase</a:t>
            </a:r>
          </a:p>
          <a:p>
            <a:pPr lvl="1" eaLnBrk="1" hangingPunct="1"/>
            <a:r>
              <a:rPr lang="en-US" sz="2400" dirty="0" smtClean="0"/>
              <a:t>Ensure the analytic techniques enable the team to meet the business objectives and accept or reject the working hypotheses</a:t>
            </a:r>
          </a:p>
          <a:p>
            <a:pPr lvl="1" eaLnBrk="1" hangingPunct="1"/>
            <a:r>
              <a:rPr lang="en-US" sz="2400" dirty="0" smtClean="0"/>
              <a:t>Determine if the situation warrants a single model or a series of techniques as part of a larger analytic workflow</a:t>
            </a:r>
          </a:p>
          <a:p>
            <a:pPr lvl="1" eaLnBrk="1" hangingPunct="1"/>
            <a:r>
              <a:rPr lang="en-US" sz="2400" dirty="0" smtClean="0"/>
              <a:t>Research and understand how other analysts have approached this kind or similar kind of problem</a:t>
            </a:r>
          </a:p>
        </p:txBody>
      </p:sp>
    </p:spTree>
    <p:extLst>
      <p:ext uri="{BB962C8B-B14F-4D97-AF65-F5344CB8AC3E}">
        <p14:creationId xmlns="" xmlns:p14="http://schemas.microsoft.com/office/powerpoint/2010/main" val="17713935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071538" y="357166"/>
            <a:ext cx="7615262" cy="1319234"/>
          </a:xfrm>
        </p:spPr>
        <p:txBody>
          <a:bodyPr/>
          <a:lstStyle/>
          <a:p>
            <a:pPr algn="ctr" eaLnBrk="1" hangingPunct="1"/>
            <a:r>
              <a:rPr lang="en-US" sz="3600" dirty="0" smtClean="0">
                <a:solidFill>
                  <a:srgbClr val="FF0000"/>
                </a:solidFill>
              </a:rPr>
              <a:t>Phase 3: Model Planning</a:t>
            </a:r>
            <a:r>
              <a:rPr lang="en-US" dirty="0" smtClean="0">
                <a:solidFill>
                  <a:srgbClr val="FF0000"/>
                </a:solidFill>
              </a:rPr>
              <a:t/>
            </a:r>
            <a:br>
              <a:rPr lang="en-US" dirty="0" smtClean="0">
                <a:solidFill>
                  <a:srgbClr val="FF0000"/>
                </a:solidFill>
              </a:rPr>
            </a:br>
            <a:r>
              <a:rPr lang="en-US" sz="3600" dirty="0" smtClean="0">
                <a:solidFill>
                  <a:srgbClr val="FF0000"/>
                </a:solidFill>
              </a:rPr>
              <a:t>Model Planning in Industry Verticals</a:t>
            </a:r>
          </a:p>
        </p:txBody>
      </p:sp>
      <p:sp>
        <p:nvSpPr>
          <p:cNvPr id="9219" name="Rectangle 3"/>
          <p:cNvSpPr>
            <a:spLocks noGrp="1" noChangeArrowheads="1"/>
          </p:cNvSpPr>
          <p:nvPr>
            <p:ph type="body" idx="1"/>
          </p:nvPr>
        </p:nvSpPr>
        <p:spPr>
          <a:xfrm>
            <a:off x="457200" y="2514600"/>
            <a:ext cx="8458200" cy="762000"/>
          </a:xfrm>
        </p:spPr>
        <p:txBody>
          <a:bodyPr/>
          <a:lstStyle/>
          <a:p>
            <a:pPr eaLnBrk="1" hangingPunct="1"/>
            <a:r>
              <a:rPr lang="en-US" sz="2400" dirty="0"/>
              <a:t>Example </a:t>
            </a:r>
            <a:r>
              <a:rPr lang="en-US" sz="2400" dirty="0" smtClean="0"/>
              <a:t>of other </a:t>
            </a:r>
            <a:r>
              <a:rPr lang="en-US" sz="2400" dirty="0"/>
              <a:t>analysts </a:t>
            </a:r>
            <a:r>
              <a:rPr lang="en-US" sz="2400" dirty="0" smtClean="0"/>
              <a:t>approaching a similar problem</a:t>
            </a:r>
          </a:p>
        </p:txBody>
      </p:sp>
      <p:pic>
        <p:nvPicPr>
          <p:cNvPr id="2" name="Picture 1"/>
          <p:cNvPicPr>
            <a:picLocks noChangeAspect="1"/>
          </p:cNvPicPr>
          <p:nvPr/>
        </p:nvPicPr>
        <p:blipFill>
          <a:blip r:embed="rId3"/>
          <a:stretch>
            <a:fillRect/>
          </a:stretch>
        </p:blipFill>
        <p:spPr>
          <a:xfrm>
            <a:off x="34887" y="3124200"/>
            <a:ext cx="9106422" cy="3133726"/>
          </a:xfrm>
          <a:prstGeom prst="rect">
            <a:avLst/>
          </a:prstGeom>
        </p:spPr>
      </p:pic>
    </p:spTree>
    <p:extLst>
      <p:ext uri="{BB962C8B-B14F-4D97-AF65-F5344CB8AC3E}">
        <p14:creationId xmlns="" xmlns:p14="http://schemas.microsoft.com/office/powerpoint/2010/main" val="16520220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785918" y="357166"/>
            <a:ext cx="5572164" cy="1214446"/>
          </a:xfrm>
        </p:spPr>
        <p:txBody>
          <a:bodyPr/>
          <a:lstStyle/>
          <a:p>
            <a:pPr algn="ctr" eaLnBrk="1" hangingPunct="1"/>
            <a:r>
              <a:rPr lang="en-US" sz="3600" dirty="0" smtClean="0">
                <a:solidFill>
                  <a:srgbClr val="FF0000"/>
                </a:solidFill>
              </a:rPr>
              <a:t>Data Exploration </a:t>
            </a:r>
            <a:br>
              <a:rPr lang="en-US" sz="3600" dirty="0" smtClean="0">
                <a:solidFill>
                  <a:srgbClr val="FF0000"/>
                </a:solidFill>
              </a:rPr>
            </a:br>
            <a:r>
              <a:rPr lang="en-US" sz="3600" dirty="0" smtClean="0">
                <a:solidFill>
                  <a:srgbClr val="FF0000"/>
                </a:solidFill>
              </a:rPr>
              <a:t>and Variable Selection</a:t>
            </a:r>
          </a:p>
        </p:txBody>
      </p:sp>
      <p:sp>
        <p:nvSpPr>
          <p:cNvPr id="9219" name="Rectangle 3"/>
          <p:cNvSpPr>
            <a:spLocks noGrp="1" noChangeArrowheads="1"/>
          </p:cNvSpPr>
          <p:nvPr>
            <p:ph type="body" idx="1"/>
          </p:nvPr>
        </p:nvSpPr>
        <p:spPr>
          <a:xfrm>
            <a:off x="428596" y="2000216"/>
            <a:ext cx="8186766" cy="4643494"/>
          </a:xfrm>
        </p:spPr>
        <p:txBody>
          <a:bodyPr/>
          <a:lstStyle/>
          <a:p>
            <a:pPr eaLnBrk="1" hangingPunct="1"/>
            <a:r>
              <a:rPr lang="en-US" sz="2200" dirty="0" smtClean="0"/>
              <a:t>Explore the data to understand the relationships among the variables to inform selection of the variables and methods</a:t>
            </a:r>
          </a:p>
          <a:p>
            <a:pPr eaLnBrk="1" hangingPunct="1"/>
            <a:r>
              <a:rPr lang="en-US" sz="2200" dirty="0" smtClean="0"/>
              <a:t>A common way to do this is to use data visualization tools</a:t>
            </a:r>
          </a:p>
          <a:p>
            <a:pPr eaLnBrk="1" hangingPunct="1"/>
            <a:r>
              <a:rPr lang="en-US" sz="2200" dirty="0" smtClean="0"/>
              <a:t>Often, stakeholders and subject matter experts may have ideas</a:t>
            </a:r>
          </a:p>
          <a:p>
            <a:pPr lvl="1" eaLnBrk="1" hangingPunct="1"/>
            <a:r>
              <a:rPr lang="en-US" sz="2200" dirty="0" smtClean="0"/>
              <a:t>For example, some hypothesis that led to the project</a:t>
            </a:r>
          </a:p>
          <a:p>
            <a:pPr eaLnBrk="1" hangingPunct="1"/>
            <a:r>
              <a:rPr lang="en-US" sz="2200" dirty="0" smtClean="0"/>
              <a:t>Aim for capturing the most essential predictors and variables</a:t>
            </a:r>
          </a:p>
          <a:p>
            <a:pPr lvl="1" eaLnBrk="1" hangingPunct="1"/>
            <a:r>
              <a:rPr lang="en-US" sz="2200" dirty="0" smtClean="0"/>
              <a:t>This often requires iterations and testing to identify key variables</a:t>
            </a:r>
            <a:endParaRPr lang="en-US" sz="2200" dirty="0"/>
          </a:p>
          <a:p>
            <a:pPr eaLnBrk="1" hangingPunct="1"/>
            <a:r>
              <a:rPr lang="en-US" sz="2200" dirty="0" smtClean="0"/>
              <a:t>If the team plans to run regression analysis, identify the candidate predictors and outcome variables of the model</a:t>
            </a:r>
            <a:endParaRPr lang="en-US" sz="2200" dirty="0"/>
          </a:p>
          <a:p>
            <a:pPr eaLnBrk="1" hangingPunct="1"/>
            <a:endParaRPr lang="en-US" sz="2000" dirty="0" smtClean="0"/>
          </a:p>
        </p:txBody>
      </p:sp>
    </p:spTree>
    <p:extLst>
      <p:ext uri="{BB962C8B-B14F-4D97-AF65-F5344CB8AC3E}">
        <p14:creationId xmlns="" xmlns:p14="http://schemas.microsoft.com/office/powerpoint/2010/main" val="4720322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428728" y="928670"/>
            <a:ext cx="4572032" cy="819168"/>
          </a:xfrm>
        </p:spPr>
        <p:txBody>
          <a:bodyPr/>
          <a:lstStyle/>
          <a:p>
            <a:pPr algn="ctr" eaLnBrk="1" hangingPunct="1"/>
            <a:r>
              <a:rPr lang="en-US" sz="3600" dirty="0" smtClean="0">
                <a:solidFill>
                  <a:srgbClr val="FF0000"/>
                </a:solidFill>
              </a:rPr>
              <a:t>Model Selection</a:t>
            </a:r>
          </a:p>
        </p:txBody>
      </p:sp>
      <p:sp>
        <p:nvSpPr>
          <p:cNvPr id="9219" name="Rectangle 3"/>
          <p:cNvSpPr>
            <a:spLocks noGrp="1" noChangeArrowheads="1"/>
          </p:cNvSpPr>
          <p:nvPr>
            <p:ph type="body" idx="1"/>
          </p:nvPr>
        </p:nvSpPr>
        <p:spPr>
          <a:xfrm>
            <a:off x="428596" y="2071678"/>
            <a:ext cx="8458200" cy="3886200"/>
          </a:xfrm>
        </p:spPr>
        <p:txBody>
          <a:bodyPr/>
          <a:lstStyle/>
          <a:p>
            <a:pPr eaLnBrk="1" hangingPunct="1"/>
            <a:r>
              <a:rPr lang="en-US" sz="2000" dirty="0" smtClean="0"/>
              <a:t>The main goal is to choose an analytical technique, or several candidates, based on the end goal of the project</a:t>
            </a:r>
          </a:p>
          <a:p>
            <a:pPr eaLnBrk="1" hangingPunct="1"/>
            <a:r>
              <a:rPr lang="en-US" sz="2000" dirty="0" smtClean="0"/>
              <a:t>We observe events in the real world and attempt to construct models that emulate this behavior with a set of rules and conditions</a:t>
            </a:r>
          </a:p>
          <a:p>
            <a:pPr lvl="1" eaLnBrk="1" hangingPunct="1"/>
            <a:r>
              <a:rPr lang="en-US" sz="1600" dirty="0"/>
              <a:t>A model </a:t>
            </a:r>
            <a:r>
              <a:rPr lang="en-US" sz="1600" dirty="0" smtClean="0"/>
              <a:t>is </a:t>
            </a:r>
            <a:r>
              <a:rPr lang="en-US" sz="1600" dirty="0"/>
              <a:t>simply an abstraction from </a:t>
            </a:r>
            <a:r>
              <a:rPr lang="en-US" sz="1600" dirty="0" smtClean="0"/>
              <a:t>reality</a:t>
            </a:r>
          </a:p>
          <a:p>
            <a:pPr eaLnBrk="1" hangingPunct="1"/>
            <a:r>
              <a:rPr lang="en-US" sz="2000" dirty="0" smtClean="0"/>
              <a:t>Determine whether to use techniques best suited for structured data, unstructured data, or a hybrid approach</a:t>
            </a:r>
          </a:p>
          <a:p>
            <a:pPr eaLnBrk="1" hangingPunct="1"/>
            <a:r>
              <a:rPr lang="en-US" sz="2000" dirty="0" smtClean="0"/>
              <a:t>Teams often create initial models using statistical software packages such as R, SAS, or </a:t>
            </a:r>
            <a:r>
              <a:rPr lang="en-US" sz="2000" dirty="0" err="1" smtClean="0"/>
              <a:t>Matlab</a:t>
            </a:r>
            <a:endParaRPr lang="en-US" sz="2000" dirty="0"/>
          </a:p>
          <a:p>
            <a:pPr lvl="1" eaLnBrk="1" hangingPunct="1"/>
            <a:r>
              <a:rPr lang="en-US" sz="1600" dirty="0" smtClean="0"/>
              <a:t>Which may have limitations when applied to very large datasets</a:t>
            </a:r>
          </a:p>
          <a:p>
            <a:pPr eaLnBrk="1" hangingPunct="1"/>
            <a:r>
              <a:rPr lang="en-US" sz="2000" dirty="0" smtClean="0"/>
              <a:t>The team moves to the model building phase once it has a good idea about the type of model to try</a:t>
            </a:r>
          </a:p>
        </p:txBody>
      </p:sp>
    </p:spTree>
    <p:extLst>
      <p:ext uri="{BB962C8B-B14F-4D97-AF65-F5344CB8AC3E}">
        <p14:creationId xmlns="" xmlns:p14="http://schemas.microsoft.com/office/powerpoint/2010/main" val="10153939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150938" y="214313"/>
            <a:ext cx="6926262" cy="1462087"/>
          </a:xfrm>
        </p:spPr>
        <p:txBody>
          <a:bodyPr/>
          <a:lstStyle/>
          <a:p>
            <a:pPr algn="ctr" eaLnBrk="1" hangingPunct="1"/>
            <a:r>
              <a:rPr lang="en-US" sz="3600" dirty="0" smtClean="0">
                <a:solidFill>
                  <a:srgbClr val="FF0000"/>
                </a:solidFill>
              </a:rPr>
              <a:t>Common Tools for the Model Planning Phase</a:t>
            </a:r>
          </a:p>
        </p:txBody>
      </p:sp>
      <p:sp>
        <p:nvSpPr>
          <p:cNvPr id="9219" name="Rectangle 3"/>
          <p:cNvSpPr>
            <a:spLocks noGrp="1" noChangeArrowheads="1"/>
          </p:cNvSpPr>
          <p:nvPr>
            <p:ph type="body" idx="1"/>
          </p:nvPr>
        </p:nvSpPr>
        <p:spPr>
          <a:xfrm>
            <a:off x="457200" y="2514600"/>
            <a:ext cx="8458200" cy="3886200"/>
          </a:xfrm>
        </p:spPr>
        <p:txBody>
          <a:bodyPr/>
          <a:lstStyle/>
          <a:p>
            <a:pPr eaLnBrk="1" hangingPunct="1"/>
            <a:r>
              <a:rPr lang="en-US" sz="2000" b="1" dirty="0" smtClean="0"/>
              <a:t>R</a:t>
            </a:r>
            <a:r>
              <a:rPr lang="en-US" sz="2000" dirty="0" smtClean="0"/>
              <a:t> has a complete set of modeling capabilities</a:t>
            </a:r>
          </a:p>
          <a:p>
            <a:pPr lvl="1" eaLnBrk="1" hangingPunct="1"/>
            <a:r>
              <a:rPr lang="en-US" sz="1600" dirty="0" smtClean="0"/>
              <a:t>R contains about 5000 packages for data analysis and graphical presentation </a:t>
            </a:r>
            <a:endParaRPr lang="en-US" sz="1600" dirty="0"/>
          </a:p>
          <a:p>
            <a:pPr eaLnBrk="1" hangingPunct="1"/>
            <a:r>
              <a:rPr lang="en-US" sz="2000" b="1" dirty="0" smtClean="0"/>
              <a:t>SQL Analysis services </a:t>
            </a:r>
            <a:r>
              <a:rPr lang="en-US" sz="2000" dirty="0" smtClean="0"/>
              <a:t>can perform in-database analytics of common data mining functions, involved aggregations, and basic predictive models</a:t>
            </a:r>
          </a:p>
          <a:p>
            <a:pPr eaLnBrk="1" hangingPunct="1"/>
            <a:r>
              <a:rPr lang="en-US" sz="2000" b="1" dirty="0" smtClean="0"/>
              <a:t>SAS/ACCESS</a:t>
            </a:r>
            <a:r>
              <a:rPr lang="en-US" sz="2000" dirty="0" smtClean="0"/>
              <a:t> provides integration between SAS and the analytics sandbox via multiple data connections</a:t>
            </a:r>
          </a:p>
          <a:p>
            <a:pPr eaLnBrk="1" hangingPunct="1"/>
            <a:endParaRPr lang="en-US" sz="2000" dirty="0" smtClean="0"/>
          </a:p>
        </p:txBody>
      </p:sp>
    </p:spTree>
    <p:extLst>
      <p:ext uri="{BB962C8B-B14F-4D97-AF65-F5344CB8AC3E}">
        <p14:creationId xmlns="" xmlns:p14="http://schemas.microsoft.com/office/powerpoint/2010/main" val="12689568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428728" y="928670"/>
            <a:ext cx="5715040" cy="733444"/>
          </a:xfrm>
        </p:spPr>
        <p:txBody>
          <a:bodyPr/>
          <a:lstStyle/>
          <a:p>
            <a:pPr algn="ctr" eaLnBrk="1" hangingPunct="1"/>
            <a:r>
              <a:rPr lang="en-US" sz="3600" dirty="0" smtClean="0">
                <a:solidFill>
                  <a:srgbClr val="FF0000"/>
                </a:solidFill>
              </a:rPr>
              <a:t>Phase 4: Model Building</a:t>
            </a:r>
          </a:p>
        </p:txBody>
      </p:sp>
      <p:pic>
        <p:nvPicPr>
          <p:cNvPr id="3" name="Picture 2"/>
          <p:cNvPicPr>
            <a:picLocks noChangeAspect="1"/>
          </p:cNvPicPr>
          <p:nvPr/>
        </p:nvPicPr>
        <p:blipFill>
          <a:blip r:embed="rId3"/>
          <a:stretch>
            <a:fillRect/>
          </a:stretch>
        </p:blipFill>
        <p:spPr>
          <a:xfrm>
            <a:off x="957549" y="1828800"/>
            <a:ext cx="7043451" cy="502920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285852" y="1000108"/>
            <a:ext cx="7029472" cy="733444"/>
          </a:xfrm>
        </p:spPr>
        <p:txBody>
          <a:bodyPr/>
          <a:lstStyle/>
          <a:p>
            <a:pPr algn="ctr" eaLnBrk="1" hangingPunct="1"/>
            <a:r>
              <a:rPr lang="en-US" sz="3600" dirty="0" smtClean="0">
                <a:solidFill>
                  <a:srgbClr val="FF0000"/>
                </a:solidFill>
              </a:rPr>
              <a:t>Phase 4: Model Building</a:t>
            </a:r>
          </a:p>
        </p:txBody>
      </p:sp>
      <p:sp>
        <p:nvSpPr>
          <p:cNvPr id="9219" name="Rectangle 3"/>
          <p:cNvSpPr>
            <a:spLocks noGrp="1" noChangeArrowheads="1"/>
          </p:cNvSpPr>
          <p:nvPr>
            <p:ph type="body" idx="1"/>
          </p:nvPr>
        </p:nvSpPr>
        <p:spPr>
          <a:xfrm>
            <a:off x="357158" y="2143116"/>
            <a:ext cx="8458200" cy="4343400"/>
          </a:xfrm>
        </p:spPr>
        <p:txBody>
          <a:bodyPr/>
          <a:lstStyle/>
          <a:p>
            <a:pPr eaLnBrk="1" hangingPunct="1"/>
            <a:r>
              <a:rPr lang="en-US" sz="2400" dirty="0" smtClean="0"/>
              <a:t>Execute the models defined in Phase 3</a:t>
            </a:r>
          </a:p>
          <a:p>
            <a:pPr eaLnBrk="1" hangingPunct="1"/>
            <a:r>
              <a:rPr lang="en-US" sz="2400" dirty="0" smtClean="0"/>
              <a:t>Develop datasets for training, testing, and production</a:t>
            </a:r>
          </a:p>
          <a:p>
            <a:pPr eaLnBrk="1" hangingPunct="1"/>
            <a:r>
              <a:rPr lang="en-US" sz="2400" dirty="0" smtClean="0"/>
              <a:t>Develop analytic model on training data, test on test data</a:t>
            </a:r>
          </a:p>
          <a:p>
            <a:pPr eaLnBrk="1" hangingPunct="1"/>
            <a:r>
              <a:rPr lang="en-US" sz="2400" dirty="0" smtClean="0"/>
              <a:t>Question to consider</a:t>
            </a:r>
          </a:p>
          <a:p>
            <a:pPr lvl="1" eaLnBrk="1" hangingPunct="1"/>
            <a:r>
              <a:rPr lang="en-US" sz="1600" dirty="0" smtClean="0"/>
              <a:t>Does the model appear valid and accurate on the test data?</a:t>
            </a:r>
          </a:p>
          <a:p>
            <a:pPr lvl="1" eaLnBrk="1" hangingPunct="1"/>
            <a:r>
              <a:rPr lang="en-US" sz="1600" dirty="0" smtClean="0"/>
              <a:t>Does the model output/behavior make sense to the domain experts?</a:t>
            </a:r>
          </a:p>
          <a:p>
            <a:pPr lvl="1" eaLnBrk="1" hangingPunct="1"/>
            <a:r>
              <a:rPr lang="en-US" sz="1600" dirty="0" smtClean="0"/>
              <a:t>Do the parameter values make sense in the context of the domain?</a:t>
            </a:r>
          </a:p>
          <a:p>
            <a:pPr lvl="1" eaLnBrk="1" hangingPunct="1"/>
            <a:r>
              <a:rPr lang="en-US" sz="1600" dirty="0" smtClean="0"/>
              <a:t>Is the model sufficiently accurate to meet the goal?</a:t>
            </a:r>
          </a:p>
          <a:p>
            <a:pPr lvl="1" eaLnBrk="1" hangingPunct="1"/>
            <a:r>
              <a:rPr lang="en-US" sz="1600" dirty="0" smtClean="0"/>
              <a:t>Does the model avoid intolerable mistakes?  </a:t>
            </a:r>
          </a:p>
          <a:p>
            <a:pPr lvl="1" eaLnBrk="1" hangingPunct="1"/>
            <a:r>
              <a:rPr lang="en-US" sz="1600" dirty="0" smtClean="0"/>
              <a:t>Are more data or inputs needed?</a:t>
            </a:r>
          </a:p>
          <a:p>
            <a:pPr lvl="1" eaLnBrk="1" hangingPunct="1"/>
            <a:r>
              <a:rPr lang="en-US" sz="1600" dirty="0" smtClean="0"/>
              <a:t>Will the kind of model chosen support the runtime environment?</a:t>
            </a:r>
          </a:p>
          <a:p>
            <a:pPr lvl="1" eaLnBrk="1" hangingPunct="1"/>
            <a:r>
              <a:rPr lang="en-US" sz="1600" dirty="0" smtClean="0"/>
              <a:t>Is a different form of the model required to address the business problem?</a:t>
            </a:r>
          </a:p>
        </p:txBody>
      </p:sp>
    </p:spTree>
    <p:extLst>
      <p:ext uri="{BB962C8B-B14F-4D97-AF65-F5344CB8AC3E}">
        <p14:creationId xmlns="" xmlns:p14="http://schemas.microsoft.com/office/powerpoint/2010/main" val="20363341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357290" y="428604"/>
            <a:ext cx="6429420" cy="1233487"/>
          </a:xfrm>
        </p:spPr>
        <p:txBody>
          <a:bodyPr/>
          <a:lstStyle/>
          <a:p>
            <a:pPr algn="ctr" eaLnBrk="1" hangingPunct="1"/>
            <a:r>
              <a:rPr lang="en-US" sz="3600" dirty="0" smtClean="0">
                <a:solidFill>
                  <a:srgbClr val="FF0000"/>
                </a:solidFill>
              </a:rPr>
              <a:t>Common Tools for </a:t>
            </a:r>
            <a:br>
              <a:rPr lang="en-US" sz="3600" dirty="0" smtClean="0">
                <a:solidFill>
                  <a:srgbClr val="FF0000"/>
                </a:solidFill>
              </a:rPr>
            </a:br>
            <a:r>
              <a:rPr lang="en-US" sz="3600" dirty="0" smtClean="0">
                <a:solidFill>
                  <a:srgbClr val="FF0000"/>
                </a:solidFill>
              </a:rPr>
              <a:t>the Model Building Phase</a:t>
            </a:r>
          </a:p>
        </p:txBody>
      </p:sp>
      <p:sp>
        <p:nvSpPr>
          <p:cNvPr id="9219" name="Rectangle 3"/>
          <p:cNvSpPr>
            <a:spLocks noGrp="1" noChangeArrowheads="1"/>
          </p:cNvSpPr>
          <p:nvPr>
            <p:ph type="body" idx="1"/>
          </p:nvPr>
        </p:nvSpPr>
        <p:spPr>
          <a:xfrm>
            <a:off x="365393" y="2071678"/>
            <a:ext cx="8564325" cy="4481522"/>
          </a:xfrm>
        </p:spPr>
        <p:txBody>
          <a:bodyPr/>
          <a:lstStyle/>
          <a:p>
            <a:pPr eaLnBrk="1" hangingPunct="1"/>
            <a:r>
              <a:rPr lang="en-US" sz="2400" dirty="0" smtClean="0"/>
              <a:t>Commercial Tools</a:t>
            </a:r>
          </a:p>
          <a:p>
            <a:pPr lvl="1" eaLnBrk="1" hangingPunct="1"/>
            <a:r>
              <a:rPr lang="en-US" sz="1800" dirty="0" smtClean="0"/>
              <a:t>SAS Enterprise Miner – built for enterprise-level computing and analytics</a:t>
            </a:r>
          </a:p>
          <a:p>
            <a:pPr lvl="1" eaLnBrk="1" hangingPunct="1"/>
            <a:r>
              <a:rPr lang="en-US" sz="1800" dirty="0" smtClean="0"/>
              <a:t>SPSS Modeler (IBM) – </a:t>
            </a:r>
            <a:r>
              <a:rPr lang="en-US" sz="1800" dirty="0"/>
              <a:t>provides enterprise-level computing and analytics </a:t>
            </a:r>
            <a:endParaRPr lang="en-US" sz="1800" dirty="0" smtClean="0"/>
          </a:p>
          <a:p>
            <a:pPr lvl="1" eaLnBrk="1" hangingPunct="1"/>
            <a:r>
              <a:rPr lang="en-US" sz="1800" dirty="0" err="1" smtClean="0"/>
              <a:t>Matlab</a:t>
            </a:r>
            <a:r>
              <a:rPr lang="en-US" sz="1800" dirty="0" smtClean="0"/>
              <a:t> – high-level language for data analytics, algorithms, data exploration</a:t>
            </a:r>
          </a:p>
          <a:p>
            <a:pPr lvl="1" eaLnBrk="1" hangingPunct="1"/>
            <a:r>
              <a:rPr lang="en-US" sz="1800" dirty="0" smtClean="0"/>
              <a:t>Alpine Miner – provides GUI frontend for backend analytics tools</a:t>
            </a:r>
          </a:p>
          <a:p>
            <a:pPr lvl="1" eaLnBrk="1" hangingPunct="1"/>
            <a:r>
              <a:rPr lang="en-US" sz="1800" dirty="0" smtClean="0"/>
              <a:t>STATISTICA and MATHEMATICA</a:t>
            </a:r>
            <a:r>
              <a:rPr lang="en-US" sz="1800" dirty="0"/>
              <a:t> – </a:t>
            </a:r>
            <a:r>
              <a:rPr lang="en-US" sz="1800" dirty="0" smtClean="0"/>
              <a:t>popular data </a:t>
            </a:r>
            <a:r>
              <a:rPr lang="en-US" sz="1800" dirty="0"/>
              <a:t>mining </a:t>
            </a:r>
            <a:r>
              <a:rPr lang="en-US" sz="1800" dirty="0" smtClean="0"/>
              <a:t>and analytics tools</a:t>
            </a:r>
          </a:p>
          <a:p>
            <a:pPr eaLnBrk="1" hangingPunct="1"/>
            <a:r>
              <a:rPr lang="en-US" sz="2400" dirty="0" smtClean="0"/>
              <a:t>Free or Open Source Tools</a:t>
            </a:r>
          </a:p>
          <a:p>
            <a:pPr lvl="1" eaLnBrk="1" hangingPunct="1"/>
            <a:r>
              <a:rPr lang="en-US" sz="1800" dirty="0" smtClean="0"/>
              <a:t>R and PL/R </a:t>
            </a:r>
            <a:r>
              <a:rPr lang="en-US" sz="1800" dirty="0"/>
              <a:t>- </a:t>
            </a:r>
            <a:r>
              <a:rPr lang="en-US" sz="1800" dirty="0" smtClean="0"/>
              <a:t>PL/R is a procedural language for PostgreSQL with R</a:t>
            </a:r>
          </a:p>
          <a:p>
            <a:pPr lvl="1" eaLnBrk="1" hangingPunct="1"/>
            <a:r>
              <a:rPr lang="en-US" sz="1800" dirty="0" smtClean="0"/>
              <a:t>Octave – language for computational modeling</a:t>
            </a:r>
          </a:p>
          <a:p>
            <a:pPr lvl="1" eaLnBrk="1" hangingPunct="1"/>
            <a:r>
              <a:rPr lang="en-US" sz="1800" dirty="0" smtClean="0"/>
              <a:t>WEKA – data mining software package with analytic workbench</a:t>
            </a:r>
          </a:p>
          <a:p>
            <a:pPr lvl="1" eaLnBrk="1" hangingPunct="1"/>
            <a:r>
              <a:rPr lang="en-US" sz="1800" dirty="0" smtClean="0"/>
              <a:t>Python – language providing toolkits for machine learning and analysis</a:t>
            </a:r>
          </a:p>
          <a:p>
            <a:pPr lvl="1" eaLnBrk="1" hangingPunct="1"/>
            <a:r>
              <a:rPr lang="en-US" sz="1800" dirty="0" smtClean="0"/>
              <a:t>SQL – in-database implementations provide an alternative tool </a:t>
            </a:r>
          </a:p>
        </p:txBody>
      </p:sp>
    </p:spTree>
    <p:extLst>
      <p:ext uri="{BB962C8B-B14F-4D97-AF65-F5344CB8AC3E}">
        <p14:creationId xmlns="" xmlns:p14="http://schemas.microsoft.com/office/powerpoint/2010/main" val="35170080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214414" y="642918"/>
            <a:ext cx="5214974" cy="1104920"/>
          </a:xfrm>
        </p:spPr>
        <p:txBody>
          <a:bodyPr/>
          <a:lstStyle/>
          <a:p>
            <a:pPr algn="ctr" eaLnBrk="1" hangingPunct="1"/>
            <a:r>
              <a:rPr lang="en-US" sz="3600" dirty="0" smtClean="0">
                <a:solidFill>
                  <a:srgbClr val="FF0000"/>
                </a:solidFill>
                <a:cs typeface="Arial" pitchFamily="34" charset="0"/>
              </a:rPr>
              <a:t>Attributes Defining </a:t>
            </a:r>
            <a:br>
              <a:rPr lang="en-US" sz="3600" dirty="0" smtClean="0">
                <a:solidFill>
                  <a:srgbClr val="FF0000"/>
                </a:solidFill>
                <a:cs typeface="Arial" pitchFamily="34" charset="0"/>
              </a:rPr>
            </a:br>
            <a:r>
              <a:rPr lang="en-US" sz="3600" dirty="0" smtClean="0">
                <a:solidFill>
                  <a:srgbClr val="FF0000"/>
                </a:solidFill>
                <a:cs typeface="Arial" pitchFamily="34" charset="0"/>
              </a:rPr>
              <a:t>Big Data Characteristics</a:t>
            </a:r>
          </a:p>
        </p:txBody>
      </p:sp>
      <p:sp>
        <p:nvSpPr>
          <p:cNvPr id="7171" name="Rectangle 3"/>
          <p:cNvSpPr>
            <a:spLocks noGrp="1" noChangeArrowheads="1"/>
          </p:cNvSpPr>
          <p:nvPr>
            <p:ph type="body" idx="1"/>
          </p:nvPr>
        </p:nvSpPr>
        <p:spPr>
          <a:xfrm>
            <a:off x="428596" y="2071678"/>
            <a:ext cx="8534400" cy="3886200"/>
          </a:xfrm>
        </p:spPr>
        <p:txBody>
          <a:bodyPr/>
          <a:lstStyle/>
          <a:p>
            <a:pPr eaLnBrk="1" hangingPunct="1"/>
            <a:r>
              <a:rPr lang="en-US" dirty="0" smtClean="0"/>
              <a:t>Huge volume of data</a:t>
            </a:r>
          </a:p>
          <a:p>
            <a:pPr lvl="1" eaLnBrk="1" hangingPunct="1"/>
            <a:r>
              <a:rPr lang="en-US" dirty="0" smtClean="0"/>
              <a:t>Not just thousands/millions, but billions of items</a:t>
            </a:r>
          </a:p>
          <a:p>
            <a:pPr eaLnBrk="1" hangingPunct="1"/>
            <a:r>
              <a:rPr lang="en-US" dirty="0" smtClean="0"/>
              <a:t>Complexity of data types and structures</a:t>
            </a:r>
          </a:p>
          <a:p>
            <a:pPr lvl="1" eaLnBrk="1" hangingPunct="1"/>
            <a:r>
              <a:rPr lang="en-US" dirty="0" err="1" smtClean="0"/>
              <a:t>Vareity</a:t>
            </a:r>
            <a:r>
              <a:rPr lang="en-US" dirty="0" smtClean="0"/>
              <a:t> of sources, formats, structures</a:t>
            </a:r>
          </a:p>
          <a:p>
            <a:pPr eaLnBrk="1" hangingPunct="1"/>
            <a:r>
              <a:rPr lang="en-US" dirty="0" smtClean="0"/>
              <a:t>Speed of new data creation and grow</a:t>
            </a:r>
          </a:p>
          <a:p>
            <a:pPr lvl="1" eaLnBrk="1" hangingPunct="1"/>
            <a:r>
              <a:rPr lang="en-US" dirty="0" smtClean="0"/>
              <a:t>High velocity, rapid ingestion, fast analysis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285852" y="1071546"/>
            <a:ext cx="6572296" cy="571497"/>
          </a:xfrm>
        </p:spPr>
        <p:txBody>
          <a:bodyPr/>
          <a:lstStyle/>
          <a:p>
            <a:pPr eaLnBrk="1" hangingPunct="1"/>
            <a:r>
              <a:rPr lang="en-US" sz="3600" dirty="0" smtClean="0">
                <a:solidFill>
                  <a:srgbClr val="FF0000"/>
                </a:solidFill>
              </a:rPr>
              <a:t>Phase 5: Communicate Results</a:t>
            </a:r>
          </a:p>
        </p:txBody>
      </p:sp>
      <p:pic>
        <p:nvPicPr>
          <p:cNvPr id="3" name="Picture 2"/>
          <p:cNvPicPr>
            <a:picLocks noChangeAspect="1"/>
          </p:cNvPicPr>
          <p:nvPr/>
        </p:nvPicPr>
        <p:blipFill>
          <a:blip r:embed="rId3"/>
          <a:stretch>
            <a:fillRect/>
          </a:stretch>
        </p:blipFill>
        <p:spPr>
          <a:xfrm>
            <a:off x="990600" y="1828800"/>
            <a:ext cx="6858000" cy="5029200"/>
          </a:xfrm>
          <a:prstGeom prst="rect">
            <a:avLst/>
          </a:prstGeom>
        </p:spPr>
      </p:pic>
    </p:spTree>
    <p:extLst>
      <p:ext uri="{BB962C8B-B14F-4D97-AF65-F5344CB8AC3E}">
        <p14:creationId xmlns="" xmlns:p14="http://schemas.microsoft.com/office/powerpoint/2010/main" val="11693189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285852" y="714356"/>
            <a:ext cx="7858148" cy="928687"/>
          </a:xfrm>
        </p:spPr>
        <p:txBody>
          <a:bodyPr/>
          <a:lstStyle/>
          <a:p>
            <a:pPr eaLnBrk="1" hangingPunct="1"/>
            <a:r>
              <a:rPr lang="en-US" sz="3600" dirty="0" smtClean="0">
                <a:solidFill>
                  <a:srgbClr val="FF0000"/>
                </a:solidFill>
              </a:rPr>
              <a:t>Phase 5: Communicate Results</a:t>
            </a:r>
          </a:p>
        </p:txBody>
      </p:sp>
      <p:sp>
        <p:nvSpPr>
          <p:cNvPr id="9219" name="Rectangle 3"/>
          <p:cNvSpPr>
            <a:spLocks noGrp="1" noChangeArrowheads="1"/>
          </p:cNvSpPr>
          <p:nvPr>
            <p:ph type="body" idx="1"/>
          </p:nvPr>
        </p:nvSpPr>
        <p:spPr>
          <a:xfrm>
            <a:off x="457200" y="2514600"/>
            <a:ext cx="8458200" cy="3886200"/>
          </a:xfrm>
        </p:spPr>
        <p:txBody>
          <a:bodyPr/>
          <a:lstStyle/>
          <a:p>
            <a:pPr eaLnBrk="1" hangingPunct="1"/>
            <a:r>
              <a:rPr lang="en-US" sz="2400" dirty="0" smtClean="0"/>
              <a:t>Determine if the team succeeded or failed in its objectives</a:t>
            </a:r>
          </a:p>
          <a:p>
            <a:pPr eaLnBrk="1" hangingPunct="1"/>
            <a:r>
              <a:rPr lang="en-US" sz="2400" dirty="0" smtClean="0"/>
              <a:t>Assess if the results are statistically significant and valid</a:t>
            </a:r>
          </a:p>
          <a:p>
            <a:pPr lvl="1" eaLnBrk="1" hangingPunct="1"/>
            <a:r>
              <a:rPr lang="en-US" sz="2000" dirty="0" smtClean="0"/>
              <a:t>If so, identify aspects of the results that present salient findings</a:t>
            </a:r>
          </a:p>
          <a:p>
            <a:pPr lvl="1" eaLnBrk="1" hangingPunct="1"/>
            <a:r>
              <a:rPr lang="en-US" sz="2000" dirty="0" smtClean="0"/>
              <a:t>Identify surprising results and those in line with the hypotheses</a:t>
            </a:r>
            <a:endParaRPr lang="en-US" sz="2000" dirty="0"/>
          </a:p>
          <a:p>
            <a:pPr eaLnBrk="1" hangingPunct="1"/>
            <a:r>
              <a:rPr lang="en-US" sz="2400" dirty="0" smtClean="0"/>
              <a:t>Communicate and document the key findings and major insights derived from the analysis</a:t>
            </a:r>
          </a:p>
          <a:p>
            <a:pPr lvl="1" eaLnBrk="1" hangingPunct="1"/>
            <a:r>
              <a:rPr lang="en-US" sz="2000" dirty="0" smtClean="0"/>
              <a:t>This is the most visible portion of the process to the outside stakeholders and sponsors</a:t>
            </a:r>
          </a:p>
          <a:p>
            <a:pPr eaLnBrk="1" hangingPunct="1"/>
            <a:endParaRPr lang="en-US" sz="2400" dirty="0"/>
          </a:p>
          <a:p>
            <a:pPr eaLnBrk="1" hangingPunct="1"/>
            <a:endParaRPr lang="en-US" sz="2000" dirty="0" smtClean="0"/>
          </a:p>
        </p:txBody>
      </p:sp>
    </p:spTree>
    <p:extLst>
      <p:ext uri="{BB962C8B-B14F-4D97-AF65-F5344CB8AC3E}">
        <p14:creationId xmlns="" xmlns:p14="http://schemas.microsoft.com/office/powerpoint/2010/main" val="333054469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71603" y="857232"/>
            <a:ext cx="5214975" cy="819168"/>
          </a:xfrm>
        </p:spPr>
        <p:txBody>
          <a:bodyPr/>
          <a:lstStyle/>
          <a:p>
            <a:pPr eaLnBrk="1" hangingPunct="1"/>
            <a:r>
              <a:rPr lang="en-US" sz="3600" dirty="0" smtClean="0">
                <a:solidFill>
                  <a:srgbClr val="FF0000"/>
                </a:solidFill>
              </a:rPr>
              <a:t>Phase 6: Operationalize</a:t>
            </a:r>
          </a:p>
        </p:txBody>
      </p:sp>
      <p:pic>
        <p:nvPicPr>
          <p:cNvPr id="3" name="Picture 2"/>
          <p:cNvPicPr>
            <a:picLocks noChangeAspect="1"/>
          </p:cNvPicPr>
          <p:nvPr/>
        </p:nvPicPr>
        <p:blipFill>
          <a:blip r:embed="rId3"/>
          <a:stretch>
            <a:fillRect/>
          </a:stretch>
        </p:blipFill>
        <p:spPr>
          <a:xfrm>
            <a:off x="1150938" y="1806766"/>
            <a:ext cx="7010400" cy="5014511"/>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214414" y="1000108"/>
            <a:ext cx="6858048" cy="676292"/>
          </a:xfrm>
        </p:spPr>
        <p:txBody>
          <a:bodyPr/>
          <a:lstStyle/>
          <a:p>
            <a:pPr algn="ctr" eaLnBrk="1" hangingPunct="1"/>
            <a:r>
              <a:rPr lang="en-US" sz="3600" dirty="0" smtClean="0">
                <a:solidFill>
                  <a:srgbClr val="FF0000"/>
                </a:solidFill>
              </a:rPr>
              <a:t>Phase 6: Operationalize</a:t>
            </a:r>
          </a:p>
        </p:txBody>
      </p:sp>
      <p:sp>
        <p:nvSpPr>
          <p:cNvPr id="10243" name="Rectangle 3"/>
          <p:cNvSpPr>
            <a:spLocks noGrp="1" noChangeArrowheads="1"/>
          </p:cNvSpPr>
          <p:nvPr>
            <p:ph type="body" idx="1"/>
          </p:nvPr>
        </p:nvSpPr>
        <p:spPr>
          <a:xfrm>
            <a:off x="500034" y="2143116"/>
            <a:ext cx="8382000" cy="4419600"/>
          </a:xfrm>
        </p:spPr>
        <p:txBody>
          <a:bodyPr/>
          <a:lstStyle/>
          <a:p>
            <a:pPr eaLnBrk="1" hangingPunct="1"/>
            <a:r>
              <a:rPr lang="en-US" sz="2200" dirty="0" smtClean="0"/>
              <a:t>In this last phase, the team communicates the benefits of the project more broadly and sets up a pilot project to deploy the work in a controlled way</a:t>
            </a:r>
          </a:p>
          <a:p>
            <a:pPr eaLnBrk="1" hangingPunct="1"/>
            <a:r>
              <a:rPr lang="en-US" sz="2200" dirty="0" smtClean="0"/>
              <a:t>Risk is managed effectively by undertaking small scope, pilot deployment before a wide-scale rollout</a:t>
            </a:r>
          </a:p>
          <a:p>
            <a:pPr eaLnBrk="1" hangingPunct="1"/>
            <a:r>
              <a:rPr lang="en-US" sz="2200" dirty="0" smtClean="0"/>
              <a:t>During the pilot project, the team may need to execute the algorithm more efficiently in the database rather than with in-memory tools like R, especially with larger datasets</a:t>
            </a:r>
          </a:p>
          <a:p>
            <a:pPr eaLnBrk="1" hangingPunct="1"/>
            <a:r>
              <a:rPr lang="en-US" sz="2200" dirty="0" smtClean="0"/>
              <a:t>To test the model in a live setting, consider running the model in a production environment for a discrete set of products or a single line of business</a:t>
            </a:r>
          </a:p>
          <a:p>
            <a:pPr eaLnBrk="1" hangingPunct="1"/>
            <a:r>
              <a:rPr lang="en-US" sz="2200" dirty="0" smtClean="0"/>
              <a:t>Monitor model accuracy and retrain the model if necessary</a:t>
            </a:r>
          </a:p>
        </p:txBody>
      </p:sp>
    </p:spTree>
    <p:extLst>
      <p:ext uri="{BB962C8B-B14F-4D97-AF65-F5344CB8AC3E}">
        <p14:creationId xmlns="" xmlns:p14="http://schemas.microsoft.com/office/powerpoint/2010/main" val="33123939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38200" y="428604"/>
            <a:ext cx="8305800" cy="1247796"/>
          </a:xfrm>
        </p:spPr>
        <p:txBody>
          <a:bodyPr/>
          <a:lstStyle/>
          <a:p>
            <a:pPr algn="ctr" eaLnBrk="1" hangingPunct="1"/>
            <a:r>
              <a:rPr lang="en-US" sz="3600" dirty="0" smtClean="0">
                <a:solidFill>
                  <a:srgbClr val="FF0000"/>
                </a:solidFill>
              </a:rPr>
              <a:t>Phase 6: Operationalize</a:t>
            </a:r>
            <a:r>
              <a:rPr lang="en-US" dirty="0" smtClean="0">
                <a:solidFill>
                  <a:srgbClr val="FF0000"/>
                </a:solidFill>
              </a:rPr>
              <a:t/>
            </a:r>
            <a:br>
              <a:rPr lang="en-US" dirty="0" smtClean="0">
                <a:solidFill>
                  <a:srgbClr val="FF0000"/>
                </a:solidFill>
              </a:rPr>
            </a:br>
            <a:r>
              <a:rPr lang="en-US" sz="3200" dirty="0" smtClean="0">
                <a:solidFill>
                  <a:srgbClr val="FF0000"/>
                </a:solidFill>
              </a:rPr>
              <a:t>Key outputs from successful analytics project</a:t>
            </a:r>
          </a:p>
        </p:txBody>
      </p:sp>
      <p:pic>
        <p:nvPicPr>
          <p:cNvPr id="3" name="Picture 2"/>
          <p:cNvPicPr>
            <a:picLocks noChangeAspect="1"/>
          </p:cNvPicPr>
          <p:nvPr/>
        </p:nvPicPr>
        <p:blipFill>
          <a:blip r:embed="rId3"/>
          <a:stretch>
            <a:fillRect/>
          </a:stretch>
        </p:blipFill>
        <p:spPr>
          <a:xfrm>
            <a:off x="990600" y="1931648"/>
            <a:ext cx="7696200" cy="4926352"/>
          </a:xfrm>
          <a:prstGeom prst="rect">
            <a:avLst/>
          </a:prstGeom>
        </p:spPr>
      </p:pic>
    </p:spTree>
    <p:extLst>
      <p:ext uri="{BB962C8B-B14F-4D97-AF65-F5344CB8AC3E}">
        <p14:creationId xmlns="" xmlns:p14="http://schemas.microsoft.com/office/powerpoint/2010/main" val="10149194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38200" y="428604"/>
            <a:ext cx="8305800" cy="1247796"/>
          </a:xfrm>
        </p:spPr>
        <p:txBody>
          <a:bodyPr/>
          <a:lstStyle/>
          <a:p>
            <a:pPr algn="ctr" eaLnBrk="1" hangingPunct="1"/>
            <a:r>
              <a:rPr lang="en-US" sz="3600" dirty="0" smtClean="0">
                <a:solidFill>
                  <a:srgbClr val="FF0000"/>
                </a:solidFill>
              </a:rPr>
              <a:t>Phase 6: Operationalize</a:t>
            </a:r>
            <a:r>
              <a:rPr lang="en-US" dirty="0" smtClean="0">
                <a:solidFill>
                  <a:srgbClr val="FF0000"/>
                </a:solidFill>
              </a:rPr>
              <a:t/>
            </a:r>
            <a:br>
              <a:rPr lang="en-US" dirty="0" smtClean="0">
                <a:solidFill>
                  <a:srgbClr val="FF0000"/>
                </a:solidFill>
              </a:rPr>
            </a:br>
            <a:r>
              <a:rPr lang="en-US" sz="3200" dirty="0" smtClean="0">
                <a:solidFill>
                  <a:srgbClr val="FF0000"/>
                </a:solidFill>
              </a:rPr>
              <a:t>Key outputs from successful analytics project</a:t>
            </a:r>
          </a:p>
        </p:txBody>
      </p:sp>
      <p:sp>
        <p:nvSpPr>
          <p:cNvPr id="10243" name="Rectangle 3"/>
          <p:cNvSpPr>
            <a:spLocks noGrp="1" noChangeArrowheads="1"/>
          </p:cNvSpPr>
          <p:nvPr>
            <p:ph type="body" idx="1"/>
          </p:nvPr>
        </p:nvSpPr>
        <p:spPr>
          <a:xfrm>
            <a:off x="609600" y="2286000"/>
            <a:ext cx="8534400" cy="4343400"/>
          </a:xfrm>
        </p:spPr>
        <p:txBody>
          <a:bodyPr/>
          <a:lstStyle/>
          <a:p>
            <a:pPr eaLnBrk="1" hangingPunct="1"/>
            <a:r>
              <a:rPr lang="en-US" sz="2400" dirty="0" smtClean="0"/>
              <a:t>Business user – tries to determine business benefits and implications</a:t>
            </a:r>
          </a:p>
          <a:p>
            <a:pPr eaLnBrk="1" hangingPunct="1"/>
            <a:r>
              <a:rPr lang="en-US" sz="2400" dirty="0" smtClean="0"/>
              <a:t>Project sponsor – wants business impact, risks, ROI</a:t>
            </a:r>
          </a:p>
          <a:p>
            <a:pPr eaLnBrk="1" hangingPunct="1"/>
            <a:r>
              <a:rPr lang="en-US" sz="2400" dirty="0" smtClean="0"/>
              <a:t>Project manager – needs to determine if project completed on time, within budget, goals met</a:t>
            </a:r>
          </a:p>
          <a:p>
            <a:pPr eaLnBrk="1" hangingPunct="1"/>
            <a:r>
              <a:rPr lang="en-US" sz="2400" dirty="0" smtClean="0"/>
              <a:t>Business intelligence analyst – needs to know if reports and dashboards will be impacted and need to change</a:t>
            </a:r>
          </a:p>
          <a:p>
            <a:pPr eaLnBrk="1" hangingPunct="1"/>
            <a:r>
              <a:rPr lang="en-US" sz="2400" dirty="0" smtClean="0"/>
              <a:t>Data engineer and DBA – must share code and document</a:t>
            </a:r>
          </a:p>
          <a:p>
            <a:pPr eaLnBrk="1" hangingPunct="1"/>
            <a:r>
              <a:rPr lang="en-US" sz="2400" dirty="0" smtClean="0"/>
              <a:t>Data scientist – must share code and explain model to peers, managers, stakeholders</a:t>
            </a:r>
          </a:p>
        </p:txBody>
      </p:sp>
    </p:spTree>
    <p:extLst>
      <p:ext uri="{BB962C8B-B14F-4D97-AF65-F5344CB8AC3E}">
        <p14:creationId xmlns="" xmlns:p14="http://schemas.microsoft.com/office/powerpoint/2010/main" val="11450798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00166" y="500042"/>
            <a:ext cx="6143668" cy="1176358"/>
          </a:xfrm>
        </p:spPr>
        <p:txBody>
          <a:bodyPr/>
          <a:lstStyle/>
          <a:p>
            <a:pPr algn="ctr" eaLnBrk="1" hangingPunct="1"/>
            <a:r>
              <a:rPr lang="en-US" sz="3600" dirty="0" smtClean="0">
                <a:solidFill>
                  <a:srgbClr val="FF0000"/>
                </a:solidFill>
              </a:rPr>
              <a:t>Phase 6: Operationalize</a:t>
            </a:r>
            <a:r>
              <a:rPr lang="en-US" dirty="0" smtClean="0">
                <a:solidFill>
                  <a:srgbClr val="FF0000"/>
                </a:solidFill>
              </a:rPr>
              <a:t/>
            </a:r>
            <a:br>
              <a:rPr lang="en-US" dirty="0" smtClean="0">
                <a:solidFill>
                  <a:srgbClr val="FF0000"/>
                </a:solidFill>
              </a:rPr>
            </a:br>
            <a:r>
              <a:rPr lang="en-US" sz="3200" dirty="0" smtClean="0">
                <a:solidFill>
                  <a:srgbClr val="FF0000"/>
                </a:solidFill>
              </a:rPr>
              <a:t>Four main deliverables</a:t>
            </a:r>
          </a:p>
        </p:txBody>
      </p:sp>
      <p:sp>
        <p:nvSpPr>
          <p:cNvPr id="10243" name="Rectangle 3"/>
          <p:cNvSpPr>
            <a:spLocks noGrp="1" noChangeArrowheads="1"/>
          </p:cNvSpPr>
          <p:nvPr>
            <p:ph type="body" idx="1"/>
          </p:nvPr>
        </p:nvSpPr>
        <p:spPr>
          <a:xfrm>
            <a:off x="457200" y="2143116"/>
            <a:ext cx="8686800" cy="4343400"/>
          </a:xfrm>
        </p:spPr>
        <p:txBody>
          <a:bodyPr/>
          <a:lstStyle/>
          <a:p>
            <a:pPr eaLnBrk="1" hangingPunct="1"/>
            <a:r>
              <a:rPr lang="en-US" sz="2400" dirty="0" smtClean="0"/>
              <a:t>Although the seven roles represent many interests, the interests overlap and can be met with four main deliverables</a:t>
            </a:r>
          </a:p>
          <a:p>
            <a:pPr marL="914400" lvl="1" indent="-457200" eaLnBrk="1" hangingPunct="1">
              <a:buFont typeface="+mj-lt"/>
              <a:buAutoNum type="arabicPeriod"/>
            </a:pPr>
            <a:r>
              <a:rPr lang="en-US" sz="2000" dirty="0" smtClean="0"/>
              <a:t>Presentation for project sponsors – high-level takeaways for executive level stakeholders</a:t>
            </a:r>
          </a:p>
          <a:p>
            <a:pPr marL="914400" lvl="1" indent="-457200" eaLnBrk="1" hangingPunct="1">
              <a:buFont typeface="+mj-lt"/>
              <a:buAutoNum type="arabicPeriod"/>
            </a:pPr>
            <a:r>
              <a:rPr lang="en-US" sz="2000" dirty="0" smtClean="0"/>
              <a:t>Presentation for analysts – describes business </a:t>
            </a:r>
            <a:r>
              <a:rPr lang="en-US" sz="2000" dirty="0"/>
              <a:t>process changes and </a:t>
            </a:r>
            <a:r>
              <a:rPr lang="en-US" sz="2000" dirty="0" smtClean="0"/>
              <a:t>reporting changes, includes details and technical graphs</a:t>
            </a:r>
            <a:endParaRPr lang="en-US" sz="1600" dirty="0" smtClean="0"/>
          </a:p>
          <a:p>
            <a:pPr marL="914400" lvl="1" indent="-457200" eaLnBrk="1" hangingPunct="1">
              <a:buFont typeface="+mj-lt"/>
              <a:buAutoNum type="arabicPeriod"/>
            </a:pPr>
            <a:r>
              <a:rPr lang="en-US" sz="2000" dirty="0" smtClean="0"/>
              <a:t>Code for technical people</a:t>
            </a:r>
          </a:p>
          <a:p>
            <a:pPr marL="914400" lvl="1" indent="-457200" eaLnBrk="1" hangingPunct="1">
              <a:buFont typeface="+mj-lt"/>
              <a:buAutoNum type="arabicPeriod"/>
            </a:pPr>
            <a:r>
              <a:rPr lang="en-US" sz="2000" dirty="0" smtClean="0"/>
              <a:t>Technical specifications of implementing the code</a:t>
            </a:r>
          </a:p>
        </p:txBody>
      </p:sp>
    </p:spTree>
    <p:extLst>
      <p:ext uri="{BB962C8B-B14F-4D97-AF65-F5344CB8AC3E}">
        <p14:creationId xmlns="" xmlns:p14="http://schemas.microsoft.com/office/powerpoint/2010/main" val="95527806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533400" y="428604"/>
            <a:ext cx="8610600" cy="1247796"/>
          </a:xfrm>
        </p:spPr>
        <p:txBody>
          <a:bodyPr/>
          <a:lstStyle/>
          <a:p>
            <a:pPr algn="ctr" eaLnBrk="1" hangingPunct="1"/>
            <a:r>
              <a:rPr lang="en-US" sz="3600" dirty="0" smtClean="0">
                <a:solidFill>
                  <a:srgbClr val="FF0000"/>
                </a:solidFill>
              </a:rPr>
              <a:t>Case Study: Global Innovation Network and Analysis (GINA)</a:t>
            </a:r>
          </a:p>
        </p:txBody>
      </p:sp>
      <p:sp>
        <p:nvSpPr>
          <p:cNvPr id="10243" name="Rectangle 3"/>
          <p:cNvSpPr>
            <a:spLocks noGrp="1" noChangeArrowheads="1"/>
          </p:cNvSpPr>
          <p:nvPr>
            <p:ph type="body" idx="1"/>
          </p:nvPr>
        </p:nvSpPr>
        <p:spPr>
          <a:xfrm>
            <a:off x="500034" y="2071678"/>
            <a:ext cx="8458200" cy="4572000"/>
          </a:xfrm>
        </p:spPr>
        <p:txBody>
          <a:bodyPr/>
          <a:lstStyle/>
          <a:p>
            <a:pPr eaLnBrk="1" hangingPunct="1"/>
            <a:r>
              <a:rPr lang="en-US" sz="2800" dirty="0" smtClean="0"/>
              <a:t>In 2012 EMC’s new director wanted to improve the company’s engagement of employees across the global centers of excellence (GCE) to drive innovation, research, and university partnerships</a:t>
            </a:r>
          </a:p>
          <a:p>
            <a:pPr eaLnBrk="1" hangingPunct="1"/>
            <a:r>
              <a:rPr lang="en-US" sz="2800" dirty="0" smtClean="0"/>
              <a:t>This project was created to accomplish</a:t>
            </a:r>
          </a:p>
          <a:p>
            <a:pPr lvl="1" eaLnBrk="1" hangingPunct="1"/>
            <a:r>
              <a:rPr lang="en-US" sz="2400" dirty="0" smtClean="0"/>
              <a:t>Store formal and informal data</a:t>
            </a:r>
          </a:p>
          <a:p>
            <a:pPr lvl="1" eaLnBrk="1" hangingPunct="1"/>
            <a:r>
              <a:rPr lang="en-US" sz="2400" dirty="0" smtClean="0"/>
              <a:t>Track research from global technologists</a:t>
            </a:r>
          </a:p>
          <a:p>
            <a:pPr lvl="1" eaLnBrk="1" hangingPunct="1"/>
            <a:r>
              <a:rPr lang="en-US" sz="2400" dirty="0" smtClean="0"/>
              <a:t>Mine the data for patterns and insights to improve the team’s operations and strategy</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150939" y="1071546"/>
            <a:ext cx="7154862" cy="604854"/>
          </a:xfrm>
        </p:spPr>
        <p:txBody>
          <a:bodyPr/>
          <a:lstStyle/>
          <a:p>
            <a:pPr algn="ctr" eaLnBrk="1" hangingPunct="1"/>
            <a:r>
              <a:rPr lang="en-US" sz="3600" dirty="0" smtClean="0">
                <a:solidFill>
                  <a:srgbClr val="FF0000"/>
                </a:solidFill>
              </a:rPr>
              <a:t>Phase 1: Discovery</a:t>
            </a:r>
          </a:p>
        </p:txBody>
      </p:sp>
      <p:sp>
        <p:nvSpPr>
          <p:cNvPr id="12291" name="Rectangle 3"/>
          <p:cNvSpPr>
            <a:spLocks noGrp="1" noChangeArrowheads="1"/>
          </p:cNvSpPr>
          <p:nvPr>
            <p:ph type="body" idx="1"/>
          </p:nvPr>
        </p:nvSpPr>
        <p:spPr>
          <a:xfrm>
            <a:off x="357158" y="2133600"/>
            <a:ext cx="8610600" cy="4295796"/>
          </a:xfrm>
        </p:spPr>
        <p:txBody>
          <a:bodyPr/>
          <a:lstStyle/>
          <a:p>
            <a:pPr eaLnBrk="1" hangingPunct="1"/>
            <a:r>
              <a:rPr lang="en-US" dirty="0" smtClean="0"/>
              <a:t>Team members and roles</a:t>
            </a:r>
          </a:p>
          <a:p>
            <a:pPr lvl="1" eaLnBrk="1" hangingPunct="1"/>
            <a:r>
              <a:rPr lang="en-US" dirty="0" smtClean="0"/>
              <a:t>Business user, project sponsor, project manager – Vice President from Office of CTO</a:t>
            </a:r>
          </a:p>
          <a:p>
            <a:pPr lvl="1" eaLnBrk="1" hangingPunct="1"/>
            <a:r>
              <a:rPr lang="en-US" dirty="0" smtClean="0"/>
              <a:t>BI analyst – person from IT</a:t>
            </a:r>
          </a:p>
          <a:p>
            <a:pPr lvl="1" eaLnBrk="1" hangingPunct="1"/>
            <a:r>
              <a:rPr lang="en-US" dirty="0" smtClean="0"/>
              <a:t>Data engineer and DBA – people from IT</a:t>
            </a:r>
          </a:p>
          <a:p>
            <a:pPr lvl="1" eaLnBrk="1" hangingPunct="1"/>
            <a:r>
              <a:rPr lang="en-US" dirty="0" smtClean="0"/>
              <a:t>Data scientist – distinguished engineer</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714479" y="857232"/>
            <a:ext cx="6000793" cy="819168"/>
          </a:xfrm>
        </p:spPr>
        <p:txBody>
          <a:bodyPr/>
          <a:lstStyle/>
          <a:p>
            <a:pPr algn="ctr" eaLnBrk="1" hangingPunct="1"/>
            <a:r>
              <a:rPr lang="en-US" sz="3600" dirty="0" smtClean="0">
                <a:solidFill>
                  <a:srgbClr val="FF0000"/>
                </a:solidFill>
              </a:rPr>
              <a:t>Phase 1: Discovery</a:t>
            </a:r>
          </a:p>
        </p:txBody>
      </p:sp>
      <p:sp>
        <p:nvSpPr>
          <p:cNvPr id="12291" name="Rectangle 3"/>
          <p:cNvSpPr>
            <a:spLocks noGrp="1" noChangeArrowheads="1"/>
          </p:cNvSpPr>
          <p:nvPr>
            <p:ph type="body" idx="1"/>
          </p:nvPr>
        </p:nvSpPr>
        <p:spPr>
          <a:xfrm>
            <a:off x="357158" y="2071678"/>
            <a:ext cx="8263730" cy="4267200"/>
          </a:xfrm>
        </p:spPr>
        <p:txBody>
          <a:bodyPr/>
          <a:lstStyle/>
          <a:p>
            <a:pPr eaLnBrk="1" hangingPunct="1"/>
            <a:r>
              <a:rPr lang="en-US" sz="2800" dirty="0" smtClean="0"/>
              <a:t>The data fell into two categories</a:t>
            </a:r>
          </a:p>
          <a:p>
            <a:pPr lvl="1" eaLnBrk="1" hangingPunct="1"/>
            <a:r>
              <a:rPr lang="en-US" sz="2400" dirty="0" smtClean="0"/>
              <a:t>Five years of idea submissions from internal innovation contests</a:t>
            </a:r>
          </a:p>
          <a:p>
            <a:pPr lvl="1" eaLnBrk="1" hangingPunct="1"/>
            <a:r>
              <a:rPr lang="en-US" sz="2400" dirty="0" smtClean="0"/>
              <a:t>Minutes and notes representing innovation and research activity from around the world</a:t>
            </a:r>
          </a:p>
          <a:p>
            <a:pPr eaLnBrk="1" hangingPunct="1"/>
            <a:r>
              <a:rPr lang="en-US" sz="2800" dirty="0" smtClean="0"/>
              <a:t>Hypotheses grouped into two categories</a:t>
            </a:r>
          </a:p>
          <a:p>
            <a:pPr lvl="1" eaLnBrk="1" hangingPunct="1"/>
            <a:r>
              <a:rPr lang="en-US" sz="2400" dirty="0" smtClean="0"/>
              <a:t>Descriptive analytics of what is happening to spark further creativity, collaboration, and asset generation</a:t>
            </a:r>
          </a:p>
          <a:p>
            <a:pPr lvl="1" eaLnBrk="1" hangingPunct="1"/>
            <a:r>
              <a:rPr lang="en-US" sz="2400" dirty="0" smtClean="0"/>
              <a:t>Predictive analytics  to advise executive management of where it should be investing in the future</a:t>
            </a:r>
          </a:p>
        </p:txBody>
      </p:sp>
    </p:spTree>
    <p:extLst>
      <p:ext uri="{BB962C8B-B14F-4D97-AF65-F5344CB8AC3E}">
        <p14:creationId xmlns="" xmlns:p14="http://schemas.microsoft.com/office/powerpoint/2010/main" val="29097114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9" y="1071546"/>
            <a:ext cx="2349492" cy="604854"/>
          </a:xfrm>
        </p:spPr>
        <p:txBody>
          <a:bodyPr/>
          <a:lstStyle/>
          <a:p>
            <a:r>
              <a:rPr lang="en-US" sz="3600" dirty="0" smtClean="0">
                <a:solidFill>
                  <a:srgbClr val="FF0000"/>
                </a:solidFill>
              </a:rPr>
              <a:t>Big Data</a:t>
            </a:r>
            <a:endParaRPr lang="en-US" sz="3600" dirty="0">
              <a:solidFill>
                <a:srgbClr val="FF0000"/>
              </a:solidFill>
            </a:endParaRPr>
          </a:p>
        </p:txBody>
      </p:sp>
      <p:pic>
        <p:nvPicPr>
          <p:cNvPr id="4" name="Picture 3"/>
          <p:cNvPicPr>
            <a:picLocks noChangeAspect="1"/>
          </p:cNvPicPr>
          <p:nvPr/>
        </p:nvPicPr>
        <p:blipFill>
          <a:blip r:embed="rId2"/>
          <a:stretch>
            <a:fillRect/>
          </a:stretch>
        </p:blipFill>
        <p:spPr>
          <a:xfrm>
            <a:off x="1643042" y="1857364"/>
            <a:ext cx="6660978" cy="4857784"/>
          </a:xfrm>
          <a:prstGeom prst="rect">
            <a:avLst/>
          </a:prstGeom>
        </p:spPr>
      </p:pic>
    </p:spTree>
    <p:extLst>
      <p:ext uri="{BB962C8B-B14F-4D97-AF65-F5344CB8AC3E}">
        <p14:creationId xmlns="" xmlns:p14="http://schemas.microsoft.com/office/powerpoint/2010/main" val="26690700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214415" y="857232"/>
            <a:ext cx="6715171" cy="590568"/>
          </a:xfrm>
        </p:spPr>
        <p:txBody>
          <a:bodyPr/>
          <a:lstStyle/>
          <a:p>
            <a:pPr algn="ctr" eaLnBrk="1" hangingPunct="1"/>
            <a:r>
              <a:rPr lang="en-US" sz="3600" dirty="0" smtClean="0">
                <a:solidFill>
                  <a:srgbClr val="FF0000"/>
                </a:solidFill>
              </a:rPr>
              <a:t>Phase 2: Data Preparation</a:t>
            </a:r>
          </a:p>
        </p:txBody>
      </p:sp>
      <p:sp>
        <p:nvSpPr>
          <p:cNvPr id="12291" name="Rectangle 3"/>
          <p:cNvSpPr>
            <a:spLocks noGrp="1" noChangeArrowheads="1"/>
          </p:cNvSpPr>
          <p:nvPr>
            <p:ph type="body" idx="1"/>
          </p:nvPr>
        </p:nvSpPr>
        <p:spPr>
          <a:xfrm>
            <a:off x="642910" y="2214554"/>
            <a:ext cx="8077200" cy="4419600"/>
          </a:xfrm>
        </p:spPr>
        <p:txBody>
          <a:bodyPr/>
          <a:lstStyle/>
          <a:p>
            <a:pPr eaLnBrk="1" hangingPunct="1"/>
            <a:r>
              <a:rPr lang="en-US" sz="2400" dirty="0" smtClean="0"/>
              <a:t>Set up an analytics sandbox</a:t>
            </a:r>
          </a:p>
          <a:p>
            <a:pPr eaLnBrk="1" hangingPunct="1"/>
            <a:r>
              <a:rPr lang="en-US" sz="2400" dirty="0" smtClean="0"/>
              <a:t>Discovered that certain data needed conditioning and normalization and that missing datasets were critical</a:t>
            </a:r>
          </a:p>
          <a:p>
            <a:pPr eaLnBrk="1" hangingPunct="1"/>
            <a:r>
              <a:rPr lang="en-US" sz="2400" dirty="0" smtClean="0"/>
              <a:t>Team recognized that poor quality data could impact subsequent steps</a:t>
            </a:r>
          </a:p>
          <a:p>
            <a:pPr eaLnBrk="1" hangingPunct="1"/>
            <a:r>
              <a:rPr lang="en-US" sz="2400" dirty="0" smtClean="0"/>
              <a:t>They discovered many names were misspelled and problems with extra spaces</a:t>
            </a:r>
          </a:p>
          <a:p>
            <a:pPr eaLnBrk="1" hangingPunct="1"/>
            <a:r>
              <a:rPr lang="en-US" sz="2400" dirty="0" smtClean="0"/>
              <a:t>These seemingly small problems had to be addressed</a:t>
            </a:r>
          </a:p>
        </p:txBody>
      </p:sp>
    </p:spTree>
    <p:extLst>
      <p:ext uri="{BB962C8B-B14F-4D97-AF65-F5344CB8AC3E}">
        <p14:creationId xmlns="" xmlns:p14="http://schemas.microsoft.com/office/powerpoint/2010/main" val="145210963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571605" y="928670"/>
            <a:ext cx="6215105" cy="747730"/>
          </a:xfrm>
        </p:spPr>
        <p:txBody>
          <a:bodyPr/>
          <a:lstStyle/>
          <a:p>
            <a:pPr algn="ctr" eaLnBrk="1" hangingPunct="1"/>
            <a:r>
              <a:rPr lang="en-US" sz="3600" dirty="0" smtClean="0">
                <a:solidFill>
                  <a:srgbClr val="FF0000"/>
                </a:solidFill>
              </a:rPr>
              <a:t>Phase 3: Model Planning</a:t>
            </a:r>
          </a:p>
        </p:txBody>
      </p:sp>
      <p:sp>
        <p:nvSpPr>
          <p:cNvPr id="12291" name="Rectangle 3"/>
          <p:cNvSpPr>
            <a:spLocks noGrp="1" noChangeArrowheads="1"/>
          </p:cNvSpPr>
          <p:nvPr>
            <p:ph type="body" idx="1"/>
          </p:nvPr>
        </p:nvSpPr>
        <p:spPr>
          <a:xfrm>
            <a:off x="1143000" y="2286000"/>
            <a:ext cx="7772400" cy="4419600"/>
          </a:xfrm>
        </p:spPr>
        <p:txBody>
          <a:bodyPr/>
          <a:lstStyle/>
          <a:p>
            <a:pPr eaLnBrk="1" hangingPunct="1"/>
            <a:r>
              <a:rPr lang="en-US" sz="2800" dirty="0" smtClean="0"/>
              <a:t>The study included the following considerations</a:t>
            </a:r>
          </a:p>
          <a:p>
            <a:pPr lvl="1" eaLnBrk="1" hangingPunct="1"/>
            <a:r>
              <a:rPr lang="en-US" sz="2400" dirty="0" smtClean="0"/>
              <a:t>Identify the right milestones to achieve the goals</a:t>
            </a:r>
          </a:p>
          <a:p>
            <a:pPr lvl="1" eaLnBrk="1" hangingPunct="1"/>
            <a:r>
              <a:rPr lang="en-US" sz="2400" dirty="0" smtClean="0"/>
              <a:t>Trace how people move ideas from each milestone toward the goal</a:t>
            </a:r>
          </a:p>
          <a:p>
            <a:pPr lvl="1" eaLnBrk="1" hangingPunct="1"/>
            <a:r>
              <a:rPr lang="en-US" sz="2400" dirty="0" smtClean="0"/>
              <a:t>Tract ideas that die and others that reach the goal</a:t>
            </a:r>
          </a:p>
          <a:p>
            <a:pPr lvl="1" eaLnBrk="1" hangingPunct="1"/>
            <a:r>
              <a:rPr lang="en-US" sz="2400" dirty="0" smtClean="0"/>
              <a:t>Compare times and outcomes using a few different methods</a:t>
            </a:r>
          </a:p>
        </p:txBody>
      </p:sp>
    </p:spTree>
    <p:extLst>
      <p:ext uri="{BB962C8B-B14F-4D97-AF65-F5344CB8AC3E}">
        <p14:creationId xmlns="" xmlns:p14="http://schemas.microsoft.com/office/powerpoint/2010/main" val="42716124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500166" y="1000108"/>
            <a:ext cx="5715040" cy="747730"/>
          </a:xfrm>
        </p:spPr>
        <p:txBody>
          <a:bodyPr/>
          <a:lstStyle/>
          <a:p>
            <a:pPr algn="ctr" eaLnBrk="1" hangingPunct="1"/>
            <a:r>
              <a:rPr lang="en-US" sz="3600" dirty="0" smtClean="0">
                <a:solidFill>
                  <a:srgbClr val="FF0000"/>
                </a:solidFill>
              </a:rPr>
              <a:t>Phase 4: Model Building</a:t>
            </a:r>
          </a:p>
        </p:txBody>
      </p:sp>
      <p:sp>
        <p:nvSpPr>
          <p:cNvPr id="12291" name="Rectangle 3"/>
          <p:cNvSpPr>
            <a:spLocks noGrp="1" noChangeArrowheads="1"/>
          </p:cNvSpPr>
          <p:nvPr>
            <p:ph type="body" idx="1"/>
          </p:nvPr>
        </p:nvSpPr>
        <p:spPr>
          <a:xfrm>
            <a:off x="533400" y="2514600"/>
            <a:ext cx="8008536" cy="3810000"/>
          </a:xfrm>
        </p:spPr>
        <p:txBody>
          <a:bodyPr/>
          <a:lstStyle/>
          <a:p>
            <a:pPr eaLnBrk="1" hangingPunct="1"/>
            <a:r>
              <a:rPr lang="en-US" dirty="0" smtClean="0"/>
              <a:t>Several analytic method were employed</a:t>
            </a:r>
          </a:p>
          <a:p>
            <a:pPr lvl="1" eaLnBrk="1" hangingPunct="1"/>
            <a:r>
              <a:rPr lang="en-US" dirty="0" smtClean="0"/>
              <a:t>NLP on textual descriptions</a:t>
            </a:r>
          </a:p>
          <a:p>
            <a:pPr lvl="1" eaLnBrk="1" hangingPunct="1"/>
            <a:r>
              <a:rPr lang="en-US" dirty="0" smtClean="0"/>
              <a:t>Social network analysis using R and </a:t>
            </a:r>
            <a:r>
              <a:rPr lang="en-US" dirty="0" err="1" smtClean="0"/>
              <a:t>Rstudio</a:t>
            </a:r>
            <a:endParaRPr lang="en-US" dirty="0" smtClean="0"/>
          </a:p>
          <a:p>
            <a:pPr lvl="1" eaLnBrk="1" hangingPunct="1"/>
            <a:r>
              <a:rPr lang="en-US" dirty="0" smtClean="0"/>
              <a:t>Developed social graphs and visualizations</a:t>
            </a:r>
          </a:p>
        </p:txBody>
      </p:sp>
    </p:spTree>
    <p:extLst>
      <p:ext uri="{BB962C8B-B14F-4D97-AF65-F5344CB8AC3E}">
        <p14:creationId xmlns="" xmlns:p14="http://schemas.microsoft.com/office/powerpoint/2010/main" val="288947164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838200" y="500042"/>
            <a:ext cx="8305799" cy="1176358"/>
          </a:xfrm>
        </p:spPr>
        <p:txBody>
          <a:bodyPr/>
          <a:lstStyle/>
          <a:p>
            <a:pPr algn="ctr" eaLnBrk="1" hangingPunct="1"/>
            <a:r>
              <a:rPr lang="en-US" sz="3600" dirty="0" smtClean="0">
                <a:solidFill>
                  <a:srgbClr val="FF0000"/>
                </a:solidFill>
              </a:rPr>
              <a:t>Phase 4: Model Building</a:t>
            </a:r>
            <a:r>
              <a:rPr lang="en-US" dirty="0" smtClean="0"/>
              <a:t/>
            </a:r>
            <a:br>
              <a:rPr lang="en-US" dirty="0" smtClean="0"/>
            </a:br>
            <a:r>
              <a:rPr lang="en-US" sz="3200" dirty="0" smtClean="0">
                <a:solidFill>
                  <a:srgbClr val="FF0000"/>
                </a:solidFill>
              </a:rPr>
              <a:t>Social graph of data submitters and finalists</a:t>
            </a:r>
          </a:p>
        </p:txBody>
      </p:sp>
      <p:pic>
        <p:nvPicPr>
          <p:cNvPr id="2" name="Picture 1"/>
          <p:cNvPicPr>
            <a:picLocks noChangeAspect="1"/>
          </p:cNvPicPr>
          <p:nvPr/>
        </p:nvPicPr>
        <p:blipFill>
          <a:blip r:embed="rId3"/>
          <a:stretch>
            <a:fillRect/>
          </a:stretch>
        </p:blipFill>
        <p:spPr>
          <a:xfrm>
            <a:off x="838200" y="1905000"/>
            <a:ext cx="7708794" cy="4867275"/>
          </a:xfrm>
          <a:prstGeom prst="rect">
            <a:avLst/>
          </a:prstGeom>
        </p:spPr>
      </p:pic>
    </p:spTree>
    <p:extLst>
      <p:ext uri="{BB962C8B-B14F-4D97-AF65-F5344CB8AC3E}">
        <p14:creationId xmlns="" xmlns:p14="http://schemas.microsoft.com/office/powerpoint/2010/main" val="9409195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142977" y="357166"/>
            <a:ext cx="7786742" cy="1319234"/>
          </a:xfrm>
        </p:spPr>
        <p:txBody>
          <a:bodyPr/>
          <a:lstStyle/>
          <a:p>
            <a:pPr algn="ctr" eaLnBrk="1" hangingPunct="1"/>
            <a:r>
              <a:rPr lang="en-US" sz="3600" dirty="0" smtClean="0">
                <a:solidFill>
                  <a:srgbClr val="FF0000"/>
                </a:solidFill>
              </a:rPr>
              <a:t>Phase 4: Model Building</a:t>
            </a:r>
            <a:r>
              <a:rPr lang="en-US" dirty="0" smtClean="0"/>
              <a:t/>
            </a:r>
            <a:br>
              <a:rPr lang="en-US" dirty="0" smtClean="0"/>
            </a:br>
            <a:r>
              <a:rPr lang="en-US" sz="3200" dirty="0" smtClean="0">
                <a:solidFill>
                  <a:srgbClr val="FF0000"/>
                </a:solidFill>
              </a:rPr>
              <a:t>Social graph of top innovation influencers</a:t>
            </a:r>
          </a:p>
        </p:txBody>
      </p:sp>
      <p:pic>
        <p:nvPicPr>
          <p:cNvPr id="2" name="Picture 1"/>
          <p:cNvPicPr>
            <a:picLocks noChangeAspect="1"/>
          </p:cNvPicPr>
          <p:nvPr/>
        </p:nvPicPr>
        <p:blipFill>
          <a:blip r:embed="rId3"/>
          <a:stretch>
            <a:fillRect/>
          </a:stretch>
        </p:blipFill>
        <p:spPr>
          <a:xfrm>
            <a:off x="1371600" y="1883808"/>
            <a:ext cx="6557986" cy="4864692"/>
          </a:xfrm>
          <a:prstGeom prst="rect">
            <a:avLst/>
          </a:prstGeom>
        </p:spPr>
      </p:pic>
    </p:spTree>
    <p:extLst>
      <p:ext uri="{BB962C8B-B14F-4D97-AF65-F5344CB8AC3E}">
        <p14:creationId xmlns="" xmlns:p14="http://schemas.microsoft.com/office/powerpoint/2010/main" val="387222351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428727" y="928670"/>
            <a:ext cx="7358115" cy="642958"/>
          </a:xfrm>
        </p:spPr>
        <p:txBody>
          <a:bodyPr/>
          <a:lstStyle/>
          <a:p>
            <a:pPr algn="ctr" eaLnBrk="1" hangingPunct="1"/>
            <a:r>
              <a:rPr lang="en-US" sz="3600" dirty="0" smtClean="0">
                <a:solidFill>
                  <a:srgbClr val="FF0000"/>
                </a:solidFill>
              </a:rPr>
              <a:t>Phase 5: Communicate Results</a:t>
            </a:r>
          </a:p>
        </p:txBody>
      </p:sp>
      <p:sp>
        <p:nvSpPr>
          <p:cNvPr id="12291" name="Rectangle 3"/>
          <p:cNvSpPr>
            <a:spLocks noGrp="1" noChangeArrowheads="1"/>
          </p:cNvSpPr>
          <p:nvPr>
            <p:ph type="body" idx="1"/>
          </p:nvPr>
        </p:nvSpPr>
        <p:spPr>
          <a:xfrm>
            <a:off x="357158" y="2143116"/>
            <a:ext cx="8686800" cy="3810000"/>
          </a:xfrm>
        </p:spPr>
        <p:txBody>
          <a:bodyPr/>
          <a:lstStyle/>
          <a:p>
            <a:pPr eaLnBrk="1" hangingPunct="1"/>
            <a:r>
              <a:rPr lang="en-US" dirty="0" smtClean="0"/>
              <a:t>Study was successful in in identifying hidden innovators</a:t>
            </a:r>
          </a:p>
          <a:p>
            <a:pPr lvl="1" eaLnBrk="1" hangingPunct="1"/>
            <a:r>
              <a:rPr lang="en-US" dirty="0" smtClean="0"/>
              <a:t>Found high density of innovators in Cork, Ireland</a:t>
            </a:r>
          </a:p>
          <a:p>
            <a:pPr eaLnBrk="1" hangingPunct="1"/>
            <a:r>
              <a:rPr lang="en-US" dirty="0" smtClean="0"/>
              <a:t>The CTO office launched longitudinal studies</a:t>
            </a:r>
          </a:p>
          <a:p>
            <a:pPr eaLnBrk="1" hangingPunct="1"/>
            <a:endParaRPr lang="en-US" dirty="0" smtClean="0"/>
          </a:p>
        </p:txBody>
      </p:sp>
    </p:spTree>
    <p:extLst>
      <p:ext uri="{BB962C8B-B14F-4D97-AF65-F5344CB8AC3E}">
        <p14:creationId xmlns="" xmlns:p14="http://schemas.microsoft.com/office/powerpoint/2010/main" val="298291812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357290" y="857232"/>
            <a:ext cx="6286544" cy="819168"/>
          </a:xfrm>
        </p:spPr>
        <p:txBody>
          <a:bodyPr/>
          <a:lstStyle/>
          <a:p>
            <a:pPr algn="ctr" eaLnBrk="1" hangingPunct="1"/>
            <a:r>
              <a:rPr lang="en-US" sz="3600" dirty="0" smtClean="0">
                <a:solidFill>
                  <a:srgbClr val="FF0000"/>
                </a:solidFill>
              </a:rPr>
              <a:t>Phase 6: Operationalize</a:t>
            </a:r>
          </a:p>
        </p:txBody>
      </p:sp>
      <p:sp>
        <p:nvSpPr>
          <p:cNvPr id="12291" name="Rectangle 3"/>
          <p:cNvSpPr>
            <a:spLocks noGrp="1" noChangeArrowheads="1"/>
          </p:cNvSpPr>
          <p:nvPr>
            <p:ph type="body" idx="1"/>
          </p:nvPr>
        </p:nvSpPr>
        <p:spPr>
          <a:xfrm>
            <a:off x="838200" y="2286000"/>
            <a:ext cx="8229600" cy="4572000"/>
          </a:xfrm>
        </p:spPr>
        <p:txBody>
          <a:bodyPr/>
          <a:lstStyle/>
          <a:p>
            <a:pPr eaLnBrk="1" hangingPunct="1"/>
            <a:r>
              <a:rPr lang="en-US" dirty="0" smtClean="0"/>
              <a:t>Deployment was not really discussed</a:t>
            </a:r>
          </a:p>
          <a:p>
            <a:pPr eaLnBrk="1" hangingPunct="1"/>
            <a:r>
              <a:rPr lang="en-US" dirty="0" smtClean="0"/>
              <a:t>Key findings</a:t>
            </a:r>
          </a:p>
          <a:p>
            <a:pPr lvl="1" eaLnBrk="1" hangingPunct="1"/>
            <a:r>
              <a:rPr lang="en-US" dirty="0" smtClean="0"/>
              <a:t>Need more data in future</a:t>
            </a:r>
          </a:p>
          <a:p>
            <a:pPr lvl="1" eaLnBrk="1" hangingPunct="1"/>
            <a:r>
              <a:rPr lang="en-US" dirty="0" smtClean="0"/>
              <a:t>Some data were sensitive</a:t>
            </a:r>
          </a:p>
          <a:p>
            <a:pPr lvl="1" eaLnBrk="1" hangingPunct="1"/>
            <a:r>
              <a:rPr lang="en-US" dirty="0" smtClean="0"/>
              <a:t>A parallel initiative needs to be created to improve basic BI activities</a:t>
            </a:r>
          </a:p>
          <a:p>
            <a:pPr lvl="1" eaLnBrk="1" hangingPunct="1"/>
            <a:r>
              <a:rPr lang="en-US" dirty="0" smtClean="0"/>
              <a:t>A mechanism is needed to continually reevaluate the model after deployment</a:t>
            </a:r>
          </a:p>
        </p:txBody>
      </p:sp>
    </p:spTree>
    <p:extLst>
      <p:ext uri="{BB962C8B-B14F-4D97-AF65-F5344CB8AC3E}">
        <p14:creationId xmlns="" xmlns:p14="http://schemas.microsoft.com/office/powerpoint/2010/main" val="48584388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714481" y="1000108"/>
            <a:ext cx="5786477" cy="676292"/>
          </a:xfrm>
        </p:spPr>
        <p:txBody>
          <a:bodyPr/>
          <a:lstStyle/>
          <a:p>
            <a:pPr algn="ctr" eaLnBrk="1" hangingPunct="1"/>
            <a:r>
              <a:rPr lang="en-US" sz="3600" dirty="0" smtClean="0">
                <a:solidFill>
                  <a:srgbClr val="FF0000"/>
                </a:solidFill>
              </a:rPr>
              <a:t>Phase 6: Operationalize</a:t>
            </a:r>
          </a:p>
        </p:txBody>
      </p:sp>
      <p:pic>
        <p:nvPicPr>
          <p:cNvPr id="4" name="Picture 3"/>
          <p:cNvPicPr>
            <a:picLocks noChangeAspect="1"/>
          </p:cNvPicPr>
          <p:nvPr/>
        </p:nvPicPr>
        <p:blipFill>
          <a:blip r:embed="rId3"/>
          <a:stretch>
            <a:fillRect/>
          </a:stretch>
        </p:blipFill>
        <p:spPr>
          <a:xfrm>
            <a:off x="838199" y="1981200"/>
            <a:ext cx="7468055" cy="4876800"/>
          </a:xfrm>
          <a:prstGeom prst="rect">
            <a:avLst/>
          </a:prstGeom>
        </p:spPr>
      </p:pic>
    </p:spTree>
    <p:extLst>
      <p:ext uri="{BB962C8B-B14F-4D97-AF65-F5344CB8AC3E}">
        <p14:creationId xmlns="" xmlns:p14="http://schemas.microsoft.com/office/powerpoint/2010/main" val="24079802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9" y="857232"/>
            <a:ext cx="5064136" cy="819168"/>
          </a:xfrm>
        </p:spPr>
        <p:txBody>
          <a:bodyPr/>
          <a:lstStyle/>
          <a:p>
            <a:r>
              <a:rPr lang="en-US" sz="3600" dirty="0" smtClean="0">
                <a:solidFill>
                  <a:srgbClr val="FF0000"/>
                </a:solidFill>
              </a:rPr>
              <a:t>Types of Data We </a:t>
            </a:r>
            <a:r>
              <a:rPr lang="en-US" sz="3600" dirty="0">
                <a:solidFill>
                  <a:srgbClr val="FF0000"/>
                </a:solidFill>
              </a:rPr>
              <a:t>H</a:t>
            </a:r>
            <a:r>
              <a:rPr lang="en-US" sz="3600" dirty="0" smtClean="0">
                <a:solidFill>
                  <a:srgbClr val="FF0000"/>
                </a:solidFill>
              </a:rPr>
              <a:t>ave</a:t>
            </a:r>
            <a:endParaRPr lang="en-US" sz="3600" dirty="0">
              <a:solidFill>
                <a:srgbClr val="FF0000"/>
              </a:solidFill>
            </a:endParaRPr>
          </a:p>
        </p:txBody>
      </p:sp>
      <p:sp>
        <p:nvSpPr>
          <p:cNvPr id="3" name="Content Placeholder 2"/>
          <p:cNvSpPr>
            <a:spLocks noGrp="1"/>
          </p:cNvSpPr>
          <p:nvPr>
            <p:ph idx="1"/>
          </p:nvPr>
        </p:nvSpPr>
        <p:spPr/>
        <p:txBody>
          <a:bodyPr/>
          <a:lstStyle/>
          <a:p>
            <a:r>
              <a:rPr lang="en-US" dirty="0"/>
              <a:t>Relational Data (Tables/Transaction/Legacy Data)</a:t>
            </a:r>
          </a:p>
          <a:p>
            <a:r>
              <a:rPr lang="en-US" dirty="0"/>
              <a:t>Text Data (Web)</a:t>
            </a:r>
          </a:p>
          <a:p>
            <a:r>
              <a:rPr lang="en-US" dirty="0"/>
              <a:t>Semi-structured Data (XML) </a:t>
            </a:r>
          </a:p>
          <a:p>
            <a:r>
              <a:rPr lang="en-US" dirty="0"/>
              <a:t>Graph Data</a:t>
            </a:r>
          </a:p>
          <a:p>
            <a:r>
              <a:rPr lang="en-US" dirty="0"/>
              <a:t>Social Network, Semantic Web (RDF), … </a:t>
            </a:r>
          </a:p>
          <a:p>
            <a:r>
              <a:rPr lang="en-US" dirty="0" smtClean="0"/>
              <a:t>Streaming </a:t>
            </a:r>
            <a:r>
              <a:rPr lang="en-US" dirty="0"/>
              <a:t>Data </a:t>
            </a:r>
          </a:p>
          <a:p>
            <a:r>
              <a:rPr lang="en-US" dirty="0">
                <a:solidFill>
                  <a:srgbClr val="000066"/>
                </a:solidFill>
              </a:rPr>
              <a:t>You </a:t>
            </a:r>
            <a:r>
              <a:rPr lang="en-US" dirty="0" smtClean="0">
                <a:solidFill>
                  <a:srgbClr val="000066"/>
                </a:solidFill>
              </a:rPr>
              <a:t>can afford to scan </a:t>
            </a:r>
            <a:r>
              <a:rPr lang="en-US" dirty="0">
                <a:solidFill>
                  <a:srgbClr val="000066"/>
                </a:solidFill>
              </a:rPr>
              <a:t>the data once</a:t>
            </a:r>
          </a:p>
          <a:p>
            <a:endParaRPr lang="en-US" dirty="0"/>
          </a:p>
        </p:txBody>
      </p:sp>
    </p:spTree>
    <p:extLst>
      <p:ext uri="{BB962C8B-B14F-4D97-AF65-F5344CB8AC3E}">
        <p14:creationId xmlns="" xmlns:p14="http://schemas.microsoft.com/office/powerpoint/2010/main" val="15949136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857232"/>
            <a:ext cx="6707209" cy="819168"/>
          </a:xfrm>
        </p:spPr>
        <p:txBody>
          <a:bodyPr/>
          <a:lstStyle/>
          <a:p>
            <a:r>
              <a:rPr lang="en-US" sz="3600" dirty="0" smtClean="0">
                <a:solidFill>
                  <a:srgbClr val="FF0000"/>
                </a:solidFill>
              </a:rPr>
              <a:t>What </a:t>
            </a:r>
            <a:r>
              <a:rPr lang="en-US" sz="3600" dirty="0">
                <a:solidFill>
                  <a:srgbClr val="FF0000"/>
                </a:solidFill>
              </a:rPr>
              <a:t>T</a:t>
            </a:r>
            <a:r>
              <a:rPr lang="en-US" sz="3600" dirty="0" smtClean="0">
                <a:solidFill>
                  <a:srgbClr val="FF0000"/>
                </a:solidFill>
              </a:rPr>
              <a:t>o </a:t>
            </a:r>
            <a:r>
              <a:rPr lang="en-US" sz="3600" dirty="0">
                <a:solidFill>
                  <a:srgbClr val="FF0000"/>
                </a:solidFill>
              </a:rPr>
              <a:t>D</a:t>
            </a:r>
            <a:r>
              <a:rPr lang="en-US" sz="3600" dirty="0" smtClean="0">
                <a:solidFill>
                  <a:srgbClr val="FF0000"/>
                </a:solidFill>
              </a:rPr>
              <a:t>o With </a:t>
            </a:r>
            <a:r>
              <a:rPr lang="en-US" sz="3600" dirty="0">
                <a:solidFill>
                  <a:srgbClr val="FF0000"/>
                </a:solidFill>
              </a:rPr>
              <a:t>T</a:t>
            </a:r>
            <a:r>
              <a:rPr lang="en-US" sz="3600" dirty="0" smtClean="0">
                <a:solidFill>
                  <a:srgbClr val="FF0000"/>
                </a:solidFill>
              </a:rPr>
              <a:t>hese Data?</a:t>
            </a:r>
            <a:endParaRPr lang="en-US" sz="3600" dirty="0">
              <a:solidFill>
                <a:srgbClr val="FF0000"/>
              </a:solidFill>
            </a:endParaRPr>
          </a:p>
        </p:txBody>
      </p:sp>
      <p:sp>
        <p:nvSpPr>
          <p:cNvPr id="3" name="Content Placeholder 2"/>
          <p:cNvSpPr>
            <a:spLocks noGrp="1"/>
          </p:cNvSpPr>
          <p:nvPr>
            <p:ph idx="1"/>
          </p:nvPr>
        </p:nvSpPr>
        <p:spPr/>
        <p:txBody>
          <a:bodyPr/>
          <a:lstStyle/>
          <a:p>
            <a:r>
              <a:rPr lang="en-US" dirty="0"/>
              <a:t>Aggregation and Statistics </a:t>
            </a:r>
          </a:p>
          <a:p>
            <a:pPr lvl="1"/>
            <a:r>
              <a:rPr lang="en-US" dirty="0"/>
              <a:t>Data </a:t>
            </a:r>
            <a:r>
              <a:rPr lang="en-US" dirty="0" smtClean="0"/>
              <a:t>warehousing </a:t>
            </a:r>
            <a:r>
              <a:rPr lang="en-US" dirty="0"/>
              <a:t>and OLAP</a:t>
            </a:r>
          </a:p>
          <a:p>
            <a:r>
              <a:rPr lang="en-US" dirty="0"/>
              <a:t>Indexing, Searching, and Querying</a:t>
            </a:r>
          </a:p>
          <a:p>
            <a:pPr lvl="1"/>
            <a:r>
              <a:rPr lang="en-US" dirty="0"/>
              <a:t>Keyword based search </a:t>
            </a:r>
          </a:p>
          <a:p>
            <a:pPr lvl="1"/>
            <a:r>
              <a:rPr lang="en-US" dirty="0"/>
              <a:t>Pattern matching (XML/RDF)</a:t>
            </a:r>
          </a:p>
          <a:p>
            <a:r>
              <a:rPr lang="en-US" dirty="0"/>
              <a:t>Knowledge discovery</a:t>
            </a:r>
          </a:p>
          <a:p>
            <a:pPr lvl="1"/>
            <a:r>
              <a:rPr lang="en-US" dirty="0"/>
              <a:t>Data Mining</a:t>
            </a:r>
          </a:p>
          <a:p>
            <a:pPr lvl="1"/>
            <a:r>
              <a:rPr lang="en-US" dirty="0"/>
              <a:t>Statistical Modeling</a:t>
            </a:r>
          </a:p>
          <a:p>
            <a:endParaRPr lang="en-US" dirty="0"/>
          </a:p>
        </p:txBody>
      </p:sp>
    </p:spTree>
    <p:extLst>
      <p:ext uri="{BB962C8B-B14F-4D97-AF65-F5344CB8AC3E}">
        <p14:creationId xmlns="" xmlns:p14="http://schemas.microsoft.com/office/powerpoint/2010/main" val="2096566801"/>
      </p:ext>
    </p:extLst>
  </p:cSld>
  <p:clrMapOvr>
    <a:masterClrMapping/>
  </p:clrMapOvr>
  <p:timing>
    <p:tnLst>
      <p:par>
        <p:cTn id="1" dur="indefinite" restart="never" nodeType="tmRoot"/>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Blends</Template>
  <TotalTime>1954</TotalTime>
  <Words>3239</Words>
  <Application>Microsoft Office PowerPoint</Application>
  <PresentationFormat>On-screen Show (4:3)</PresentationFormat>
  <Paragraphs>448</Paragraphs>
  <Slides>77</Slides>
  <Notes>63</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Blends</vt:lpstr>
      <vt:lpstr>Data Science   Chapter 1: Introduction to Big Data</vt:lpstr>
      <vt:lpstr>Data All Around</vt:lpstr>
      <vt:lpstr>How Much Data Do We have?</vt:lpstr>
      <vt:lpstr>Big Data Definition</vt:lpstr>
      <vt:lpstr>Big Data Overview</vt:lpstr>
      <vt:lpstr>Attributes Defining  Big Data Characteristics</vt:lpstr>
      <vt:lpstr>Big Data</vt:lpstr>
      <vt:lpstr>Types of Data We Have</vt:lpstr>
      <vt:lpstr>What To Do With These Data?</vt:lpstr>
      <vt:lpstr>Sources of Big Data Deluge</vt:lpstr>
      <vt:lpstr>Slide 11</vt:lpstr>
      <vt:lpstr>Example: Genotyping from 23andme.com </vt:lpstr>
      <vt:lpstr>Characteristics of Big Data</vt:lpstr>
      <vt:lpstr>Slide 14</vt:lpstr>
      <vt:lpstr>Example of Structured Data</vt:lpstr>
      <vt:lpstr>Example of Semi-Structured Data</vt:lpstr>
      <vt:lpstr>Example of Quasi-Structured Data visiting 3 websites adds 3 URLs to user’s log files</vt:lpstr>
      <vt:lpstr>Example of Unstructured Data Video about Antarctica Expedition</vt:lpstr>
      <vt:lpstr>Datafication</vt:lpstr>
      <vt:lpstr>Introduction to Data Science</vt:lpstr>
      <vt:lpstr>Slide 21</vt:lpstr>
      <vt:lpstr>Goal of Data Science</vt:lpstr>
      <vt:lpstr>Slide 23</vt:lpstr>
      <vt:lpstr>Slide 24</vt:lpstr>
      <vt:lpstr>Real Life Examples</vt:lpstr>
      <vt:lpstr>Data Scientists</vt:lpstr>
      <vt:lpstr>What do they do?</vt:lpstr>
      <vt:lpstr>Three Recurring  Data Scientist Activities</vt:lpstr>
      <vt:lpstr>Profile of Data Scientist Five Main Sets of Skills</vt:lpstr>
      <vt:lpstr>Profile of Data Scientist Five Main Sets of Skills</vt:lpstr>
      <vt:lpstr>Data Analytics Lifecycle</vt:lpstr>
      <vt:lpstr>Data Analytics Lifecycle</vt:lpstr>
      <vt:lpstr>Data Analytics Lifecycle Overview</vt:lpstr>
      <vt:lpstr>Key Roles for a Successful Analytics Project</vt:lpstr>
      <vt:lpstr>Key Roles for a  Successful Analytics Project</vt:lpstr>
      <vt:lpstr>Background and Overview of Data Analytics Lifecycle</vt:lpstr>
      <vt:lpstr>Overview of  Data Analytics Lifecycle</vt:lpstr>
      <vt:lpstr>Phase 1: Discovery</vt:lpstr>
      <vt:lpstr>Phase 1: Discovery</vt:lpstr>
      <vt:lpstr>Phase 2: Data  Preparation</vt:lpstr>
      <vt:lpstr>Phase 2: Data  Preparation</vt:lpstr>
      <vt:lpstr>Preparing the Analytic Sandbox</vt:lpstr>
      <vt:lpstr>Performing ETLT (Extract, Transform, Load, Transform)</vt:lpstr>
      <vt:lpstr>Learning about the Data</vt:lpstr>
      <vt:lpstr>Learning about the Data Sample Dataset Inventory</vt:lpstr>
      <vt:lpstr>Data Conditioning</vt:lpstr>
      <vt:lpstr>Data Conditioning</vt:lpstr>
      <vt:lpstr>Survey and Visualize</vt:lpstr>
      <vt:lpstr>Survey and Visualize Guidelines and Considerations</vt:lpstr>
      <vt:lpstr>Common Tools  for Data Preparation</vt:lpstr>
      <vt:lpstr>Phase 3: Model Planning</vt:lpstr>
      <vt:lpstr>Phase 3: Model Planning</vt:lpstr>
      <vt:lpstr>Phase 3: Model Planning Model Planning in Industry Verticals</vt:lpstr>
      <vt:lpstr>Data Exploration  and Variable Selection</vt:lpstr>
      <vt:lpstr>Model Selection</vt:lpstr>
      <vt:lpstr>Common Tools for the Model Planning Phase</vt:lpstr>
      <vt:lpstr>Phase 4: Model Building</vt:lpstr>
      <vt:lpstr>Phase 4: Model Building</vt:lpstr>
      <vt:lpstr>Common Tools for  the Model Building Phase</vt:lpstr>
      <vt:lpstr>Phase 5: Communicate Results</vt:lpstr>
      <vt:lpstr>Phase 5: Communicate Results</vt:lpstr>
      <vt:lpstr>Phase 6: Operationalize</vt:lpstr>
      <vt:lpstr>Phase 6: Operationalize</vt:lpstr>
      <vt:lpstr>Phase 6: Operationalize Key outputs from successful analytics project</vt:lpstr>
      <vt:lpstr>Phase 6: Operationalize Key outputs from successful analytics project</vt:lpstr>
      <vt:lpstr>Phase 6: Operationalize Four main deliverables</vt:lpstr>
      <vt:lpstr>Case Study: Global Innovation Network and Analysis (GINA)</vt:lpstr>
      <vt:lpstr>Phase 1: Discovery</vt:lpstr>
      <vt:lpstr>Phase 1: Discovery</vt:lpstr>
      <vt:lpstr>Phase 2: Data Preparation</vt:lpstr>
      <vt:lpstr>Phase 3: Model Planning</vt:lpstr>
      <vt:lpstr>Phase 4: Model Building</vt:lpstr>
      <vt:lpstr>Phase 4: Model Building Social graph of data submitters and finalists</vt:lpstr>
      <vt:lpstr>Phase 4: Model Building Social graph of top innovation influencers</vt:lpstr>
      <vt:lpstr>Phase 5: Communicate Results</vt:lpstr>
      <vt:lpstr>Phase 6: Operationalize</vt:lpstr>
      <vt:lpstr>Phase 6: Operationalize</vt:lpstr>
    </vt:vector>
  </TitlesOfParts>
  <Company>CSIS - Pace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 Recognition</dc:title>
  <dc:creator>ctappert</dc:creator>
  <cp:lastModifiedBy>Shrinivas Dhotre</cp:lastModifiedBy>
  <cp:revision>236</cp:revision>
  <dcterms:created xsi:type="dcterms:W3CDTF">2006-10-17T22:27:14Z</dcterms:created>
  <dcterms:modified xsi:type="dcterms:W3CDTF">2020-09-02T17:15:53Z</dcterms:modified>
</cp:coreProperties>
</file>